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77" r:id="rId5"/>
    <p:sldId id="278" r:id="rId6"/>
    <p:sldId id="271" r:id="rId7"/>
    <p:sldId id="272" r:id="rId8"/>
    <p:sldId id="275" r:id="rId9"/>
    <p:sldId id="259" r:id="rId10"/>
    <p:sldId id="273" r:id="rId11"/>
    <p:sldId id="276" r:id="rId12"/>
    <p:sldId id="274" r:id="rId13"/>
    <p:sldId id="279" r:id="rId14"/>
    <p:sldId id="289" r:id="rId15"/>
    <p:sldId id="270" r:id="rId16"/>
    <p:sldId id="290" r:id="rId17"/>
    <p:sldId id="291" r:id="rId18"/>
    <p:sldId id="280" r:id="rId19"/>
    <p:sldId id="281" r:id="rId20"/>
    <p:sldId id="282" r:id="rId21"/>
    <p:sldId id="283" r:id="rId22"/>
    <p:sldId id="284" r:id="rId23"/>
    <p:sldId id="285" r:id="rId24"/>
    <p:sldId id="296" r:id="rId25"/>
    <p:sldId id="294" r:id="rId26"/>
    <p:sldId id="295" r:id="rId27"/>
    <p:sldId id="293" r:id="rId2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D2ECFE"/>
    <a:srgbClr val="33CCCC"/>
    <a:srgbClr val="5BBDFF"/>
    <a:srgbClr val="0099CC"/>
    <a:srgbClr val="CDF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5" autoAdjust="0"/>
    <p:restoredTop sz="95814" autoAdjust="0"/>
  </p:normalViewPr>
  <p:slideViewPr>
    <p:cSldViewPr>
      <p:cViewPr varScale="1">
        <p:scale>
          <a:sx n="95" d="100"/>
          <a:sy n="95" d="100"/>
        </p:scale>
        <p:origin x="-102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FFD6B6F-919B-436B-A5D6-7D68DDA12287}" type="datetimeFigureOut">
              <a:rPr lang="en-US"/>
              <a:pPr>
                <a:defRPr/>
              </a:pPr>
              <a:t>4/16/2011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07BDE3EC-7AFD-48B9-982E-24B099A9EC4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12E86B1-0898-45B8-B767-12F2138D70DA}" type="datetimeFigureOut">
              <a:rPr lang="en-US"/>
              <a:pPr>
                <a:defRPr/>
              </a:pPr>
              <a:t>4/16/2011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9A7BE4F-994F-4079-86EF-FC5E4C5BE6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80222B5-B4A2-4023-9696-9A3EB1C3D6A3}" type="datetimeFigureOut">
              <a:rPr lang="en-US"/>
              <a:pPr>
                <a:defRPr/>
              </a:pPr>
              <a:t>4/16/2011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D8DD17-5A06-4791-8560-E6B19DA616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77C7B9C-0EEB-4D57-9636-CCB5306914F2}" type="datetimeFigureOut">
              <a:rPr lang="en-US"/>
              <a:pPr>
                <a:defRPr/>
              </a:pPr>
              <a:t>4/16/2011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EFFC09D-B5A2-4CFF-BCFE-A7C654FC3A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0E3FD7-BC3E-45A7-BE21-5E2C0C5E4E30}" type="datetimeFigureOut">
              <a:rPr lang="en-US"/>
              <a:pPr>
                <a:defRPr/>
              </a:pPr>
              <a:t>4/16/2011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D42F97-DCF1-43BC-8AAA-693E6D19594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A28B0AF-4533-46D7-9A0B-7B44939E3769}" type="datetimeFigureOut">
              <a:rPr lang="en-US"/>
              <a:pPr>
                <a:defRPr/>
              </a:pPr>
              <a:t>4/16/2011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41706D3-067A-4FB3-AF12-9A0CCA2B19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537E3D8-A8CA-4DC2-A802-DBCA656FBE67}" type="datetimeFigureOut">
              <a:rPr lang="en-US"/>
              <a:pPr>
                <a:defRPr/>
              </a:pPr>
              <a:t>4/16/2011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F1D3893-EBA6-43AA-B6D9-95A9D9AD671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Autofit/>
            <a:scene3d>
              <a:camera prst="orthographicFront"/>
              <a:lightRig rig="freezing" dir="t">
                <a:rot lat="0" lon="0" rev="5640000"/>
              </a:lightRig>
            </a:scene3d>
            <a:sp3d prstMaterial="flat">
              <a:contourClr>
                <a:schemeClr val="tx2"/>
              </a:contourClr>
            </a:sp3d>
          </a:bodyPr>
          <a:lstStyle>
            <a:lvl1pPr algn="l" rtl="0">
              <a:spcBef>
                <a:spcPct val="0"/>
              </a:spcBef>
              <a:buNone/>
              <a:defRPr sz="6000" b="0">
                <a:ln>
                  <a:solidFill>
                    <a:schemeClr val="tx1"/>
                  </a:solidFill>
                </a:ln>
                <a:solidFill>
                  <a:schemeClr val="tx2"/>
                </a:solidFill>
                <a:effectLst>
                  <a:outerShdw blurRad="50800" dist="38100" dir="2700000" algn="tl" rotWithShape="0">
                    <a:prstClr val="black">
                      <a:alpha val="40000"/>
                    </a:prstClr>
                  </a:outerShdw>
                </a:effectLst>
                <a:latin typeface="+mj-lt"/>
                <a:ea typeface="+mj-ea"/>
                <a:cs typeface="+mj-cs"/>
              </a:defRPr>
            </a:lvl1pPr>
          </a:lstStyle>
          <a:p>
            <a:r>
              <a:rPr lang="en-US" dirty="0" smtClean="0"/>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pPr>
              <a:defRPr/>
            </a:pPr>
            <a:fld id="{99B9CBC8-C626-4828-A1FA-736FDEBB2965}" type="datetimeFigureOut">
              <a:rPr lang="en-US"/>
              <a:pPr>
                <a:defRPr/>
              </a:pPr>
              <a:t>4/16/2011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527E37F-7AB4-40E6-9AAF-AC6BE82F09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8A113AF-75CF-4EE6-9D24-CB19BEFF4E5E}" type="datetimeFigureOut">
              <a:rPr lang="en-US"/>
              <a:pPr>
                <a:defRPr/>
              </a:pPr>
              <a:t>4/16/2011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6658770-7F2C-4DFD-8F9E-B89A1C3633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064A938-173C-4D5A-B2A0-E44609AB6120}" type="datetimeFigureOut">
              <a:rPr lang="en-US"/>
              <a:pPr>
                <a:defRPr/>
              </a:pPr>
              <a:t>4/16/2011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D809440-1D6D-4AC0-B527-26551CAE48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AA7F8AA-7D1C-4688-BF36-D076FBA42931}" type="datetimeFigureOut">
              <a:rPr lang="en-US"/>
              <a:pPr>
                <a:defRPr/>
              </a:pPr>
              <a:t>4/16/2011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B77F1A5-D1D6-4B88-8CA4-E141511911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89348380-839B-48BB-A9A8-43FEDA3B3B66}" type="datetimeFigureOut">
              <a:rPr lang="en-US"/>
              <a:pPr>
                <a:defRPr/>
              </a:pPr>
              <a:t>4/16/2011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E87C8775-253D-45DF-B047-BA8C2E0CD255}"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6000" kern="1200">
          <a:ln>
            <a:solidFill>
              <a:schemeClr val="tx1"/>
            </a:solidFill>
          </a:ln>
          <a:solidFill>
            <a:schemeClr val="tx2"/>
          </a:solidFill>
          <a:effectLst>
            <a:outerShdw blurRad="50800" dist="38100" dir="2700000" algn="tl" rotWithShape="0">
              <a:prstClr val="black">
                <a:alpha val="40000"/>
              </a:prstClr>
            </a:outerShdw>
          </a:effectLst>
          <a:latin typeface="+mj-lt"/>
          <a:ea typeface="+mj-ea"/>
          <a:cs typeface="+mj-cs"/>
        </a:defRPr>
      </a:lvl1pPr>
      <a:lvl2pPr algn="l" rtl="0" fontAlgn="base">
        <a:spcBef>
          <a:spcPct val="0"/>
        </a:spcBef>
        <a:spcAft>
          <a:spcPct val="0"/>
        </a:spcAft>
        <a:defRPr sz="5000">
          <a:solidFill>
            <a:schemeClr val="tx2"/>
          </a:solidFill>
          <a:latin typeface="Arial" charset="0"/>
        </a:defRPr>
      </a:lvl2pPr>
      <a:lvl3pPr algn="l" rtl="0" fontAlgn="base">
        <a:spcBef>
          <a:spcPct val="0"/>
        </a:spcBef>
        <a:spcAft>
          <a:spcPct val="0"/>
        </a:spcAft>
        <a:defRPr sz="5000">
          <a:solidFill>
            <a:schemeClr val="tx2"/>
          </a:solidFill>
          <a:latin typeface="Arial" charset="0"/>
        </a:defRPr>
      </a:lvl3pPr>
      <a:lvl4pPr algn="l" rtl="0" fontAlgn="base">
        <a:spcBef>
          <a:spcPct val="0"/>
        </a:spcBef>
        <a:spcAft>
          <a:spcPct val="0"/>
        </a:spcAft>
        <a:defRPr sz="5000">
          <a:solidFill>
            <a:schemeClr val="tx2"/>
          </a:solidFill>
          <a:latin typeface="Arial" charset="0"/>
        </a:defRPr>
      </a:lvl4pPr>
      <a:lvl5pPr algn="l" rtl="0" fontAlgn="base">
        <a:spcBef>
          <a:spcPct val="0"/>
        </a:spcBef>
        <a:spcAft>
          <a:spcPct val="0"/>
        </a:spcAft>
        <a:defRPr sz="5000">
          <a:solidFill>
            <a:schemeClr val="tx2"/>
          </a:solidFill>
          <a:latin typeface="Arial" charset="0"/>
        </a:defRPr>
      </a:lvl5pPr>
      <a:lvl6pPr marL="457200" algn="l" rtl="0" fontAlgn="base">
        <a:spcBef>
          <a:spcPct val="0"/>
        </a:spcBef>
        <a:spcAft>
          <a:spcPct val="0"/>
        </a:spcAft>
        <a:defRPr sz="5000">
          <a:solidFill>
            <a:schemeClr val="tx2"/>
          </a:solidFill>
          <a:latin typeface="Arial" charset="0"/>
        </a:defRPr>
      </a:lvl6pPr>
      <a:lvl7pPr marL="914400" algn="l" rtl="0" fontAlgn="base">
        <a:spcBef>
          <a:spcPct val="0"/>
        </a:spcBef>
        <a:spcAft>
          <a:spcPct val="0"/>
        </a:spcAft>
        <a:defRPr sz="5000">
          <a:solidFill>
            <a:schemeClr val="tx2"/>
          </a:solidFill>
          <a:latin typeface="Arial" charset="0"/>
        </a:defRPr>
      </a:lvl7pPr>
      <a:lvl8pPr marL="1371600" algn="l" rtl="0" fontAlgn="base">
        <a:spcBef>
          <a:spcPct val="0"/>
        </a:spcBef>
        <a:spcAft>
          <a:spcPct val="0"/>
        </a:spcAft>
        <a:defRPr sz="5000">
          <a:solidFill>
            <a:schemeClr val="tx2"/>
          </a:solidFill>
          <a:latin typeface="Arial" charset="0"/>
        </a:defRPr>
      </a:lvl8pPr>
      <a:lvl9pPr marL="1828800" algn="l" rtl="0" fontAlgn="base">
        <a:spcBef>
          <a:spcPct val="0"/>
        </a:spcBef>
        <a:spcAft>
          <a:spcPct val="0"/>
        </a:spcAft>
        <a:defRPr sz="5000">
          <a:solidFill>
            <a:schemeClr val="tx2"/>
          </a:solidFill>
          <a:latin typeface="Arial" charset="0"/>
        </a:defRPr>
      </a:lvl9pPr>
    </p:titleStyle>
    <p:bodyStyle>
      <a:lvl1pPr marL="273050" indent="-273050" algn="l" rtl="0" fontAlgn="base">
        <a:spcBef>
          <a:spcPct val="20000"/>
        </a:spcBef>
        <a:spcAft>
          <a:spcPct val="0"/>
        </a:spcAft>
        <a:buClr>
          <a:schemeClr val="tx2"/>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tx2"/>
        </a:buClr>
        <a:buSzPct val="85000"/>
        <a:buFont typeface="Wingdings" pitchFamily="2" charset="2"/>
        <a:buChar char="v"/>
        <a:defRPr sz="2400" kern="1200">
          <a:solidFill>
            <a:schemeClr val="tx1"/>
          </a:solidFill>
          <a:latin typeface="+mn-lt"/>
          <a:ea typeface="+mn-ea"/>
          <a:cs typeface="+mn-cs"/>
        </a:defRPr>
      </a:lvl2pPr>
      <a:lvl3pPr marL="914400" indent="-246063" algn="l" rtl="0" fontAlgn="base">
        <a:spcBef>
          <a:spcPct val="20000"/>
        </a:spcBef>
        <a:spcAft>
          <a:spcPct val="0"/>
        </a:spcAft>
        <a:buClr>
          <a:schemeClr val="tx2"/>
        </a:buClr>
        <a:buSzPct val="70000"/>
        <a:buFont typeface="Wingdings" pitchFamily="2"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chemeClr val="tx2"/>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chemeClr val="tx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solidFill>
                  <a:schemeClr val="accent1">
                    <a:lumMod val="75000"/>
                  </a:schemeClr>
                </a:solidFill>
              </a:rPr>
              <a:t>VSI Equipment Inventory</a:t>
            </a:r>
            <a:endParaRPr lang="en-US" dirty="0">
              <a:solidFill>
                <a:schemeClr val="accent1">
                  <a:lumMod val="75000"/>
                </a:schemeClr>
              </a:solidFill>
            </a:endParaRPr>
          </a:p>
        </p:txBody>
      </p:sp>
      <p:sp>
        <p:nvSpPr>
          <p:cNvPr id="3" name="Subtitle 2"/>
          <p:cNvSpPr>
            <a:spLocks noGrp="1"/>
          </p:cNvSpPr>
          <p:nvPr>
            <p:ph type="subTitle" idx="1"/>
          </p:nvPr>
        </p:nvSpPr>
        <p:spPr>
          <a:xfrm>
            <a:off x="533400" y="4343400"/>
            <a:ext cx="7854950" cy="1828800"/>
          </a:xfrm>
        </p:spPr>
        <p:txBody>
          <a:bodyPr>
            <a:normAutofit/>
          </a:bodyPr>
          <a:lstStyle/>
          <a:p>
            <a:pPr marR="0"/>
            <a:endParaRPr lang="en-US" sz="2800" dirty="0" smtClean="0">
              <a:solidFill>
                <a:srgbClr val="0B5395"/>
              </a:solidFill>
            </a:endParaRPr>
          </a:p>
          <a:p>
            <a:pPr marR="0"/>
            <a:r>
              <a:rPr lang="en-US" sz="2800" dirty="0" smtClean="0">
                <a:solidFill>
                  <a:srgbClr val="0B5395"/>
                </a:solidFill>
              </a:rPr>
              <a:t/>
            </a:r>
            <a:br>
              <a:rPr lang="en-US" sz="2800" dirty="0" smtClean="0">
                <a:solidFill>
                  <a:srgbClr val="0B5395"/>
                </a:solidFill>
              </a:rPr>
            </a:br>
            <a:r>
              <a:rPr lang="en-US" sz="2800" dirty="0" smtClean="0">
                <a:solidFill>
                  <a:srgbClr val="0B5395"/>
                </a:solidFill>
              </a:rPr>
              <a:t>Michael Braum</a:t>
            </a:r>
            <a:br>
              <a:rPr lang="en-US" sz="2800" dirty="0" smtClean="0">
                <a:solidFill>
                  <a:srgbClr val="0B5395"/>
                </a:solidFill>
              </a:rPr>
            </a:br>
            <a:r>
              <a:rPr lang="en-US" sz="2400" dirty="0" smtClean="0">
                <a:solidFill>
                  <a:srgbClr val="0B5395"/>
                </a:solidFill>
              </a:rPr>
              <a:t>VSI Equipment Coordinator</a:t>
            </a:r>
          </a:p>
        </p:txBody>
      </p:sp>
      <p:sp>
        <p:nvSpPr>
          <p:cNvPr id="4" name="TextBox 3"/>
          <p:cNvSpPr txBox="1"/>
          <p:nvPr/>
        </p:nvSpPr>
        <p:spPr>
          <a:xfrm>
            <a:off x="1828800" y="3635514"/>
            <a:ext cx="6858000" cy="707886"/>
          </a:xfrm>
          <a:prstGeom prst="rect">
            <a:avLst/>
          </a:prstGeom>
          <a:noFill/>
        </p:spPr>
        <p:txBody>
          <a:bodyPr wrap="square" rtlCol="0">
            <a:spAutoFit/>
          </a:bodyPr>
          <a:lstStyle/>
          <a:p>
            <a:pPr algn="r"/>
            <a:r>
              <a:rPr lang="en-US" sz="4000" b="1" dirty="0" smtClean="0">
                <a:ln>
                  <a:solidFill>
                    <a:schemeClr val="accent1"/>
                  </a:solidFill>
                </a:ln>
                <a:effectLst>
                  <a:outerShdw blurRad="38100" dist="38100" dir="2700000" algn="tl">
                    <a:srgbClr val="000000">
                      <a:alpha val="43137"/>
                    </a:srgbClr>
                  </a:outerShdw>
                </a:effectLst>
                <a:latin typeface="+mj-lt"/>
              </a:rPr>
              <a:t>Present and Future Plans</a:t>
            </a:r>
            <a:endParaRPr lang="en-US" sz="4000" b="1" dirty="0">
              <a:ln>
                <a:solidFill>
                  <a:schemeClr val="accent1"/>
                </a:solidFill>
              </a:ln>
              <a:effectLst>
                <a:outerShdw blurRad="38100" dist="38100" dir="2700000" algn="tl">
                  <a:srgbClr val="000000">
                    <a:alpha val="43137"/>
                  </a:srgbClr>
                </a:outerShdw>
              </a:effectLst>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4048125"/>
            <a:ext cx="2581275" cy="2581275"/>
          </a:xfrm>
          <a:prstGeom prst="rect">
            <a:avLst/>
          </a:prstGeom>
        </p:spPr>
      </p:pic>
    </p:spTree>
  </p:cSld>
  <p:clrMapOvr>
    <a:masterClrMapping/>
  </p:clrMapOvr>
  <p:transition spd="med" advClick="0" advTm="8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914400" y="704850"/>
            <a:ext cx="7315200" cy="895350"/>
          </a:xfrm>
        </p:spPr>
        <p:txBody>
          <a:bodyPr/>
          <a:lstStyle/>
          <a:p>
            <a:pPr algn="ctr"/>
            <a:r>
              <a:rPr lang="en-US" sz="6000" dirty="0" smtClean="0">
                <a:ln>
                  <a:solidFill>
                    <a:schemeClr val="tx1"/>
                  </a:solidFill>
                </a:ln>
                <a:effectLst>
                  <a:outerShdw blurRad="38100" dist="38100" dir="2700000" algn="tl">
                    <a:srgbClr val="000000">
                      <a:alpha val="43137"/>
                    </a:srgbClr>
                  </a:outerShdw>
                </a:effectLst>
              </a:rPr>
              <a:t>NON-VSI USAGE</a:t>
            </a:r>
          </a:p>
        </p:txBody>
      </p:sp>
      <p:sp>
        <p:nvSpPr>
          <p:cNvPr id="32771" name="Rectangle 3"/>
          <p:cNvSpPr>
            <a:spLocks noGrp="1"/>
          </p:cNvSpPr>
          <p:nvPr>
            <p:ph type="body" idx="1"/>
          </p:nvPr>
        </p:nvSpPr>
        <p:spPr>
          <a:xfrm>
            <a:off x="914400" y="1935163"/>
            <a:ext cx="7315200" cy="4237037"/>
          </a:xfrm>
        </p:spPr>
        <p:txBody>
          <a:bodyPr/>
          <a:lstStyle/>
          <a:p>
            <a:r>
              <a:rPr lang="en-US" dirty="0" smtClean="0"/>
              <a:t>Summer League Meets</a:t>
            </a:r>
          </a:p>
          <a:p>
            <a:r>
              <a:rPr lang="en-US" dirty="0" smtClean="0"/>
              <a:t>Summer League Championship Meets</a:t>
            </a:r>
          </a:p>
          <a:p>
            <a:r>
              <a:rPr lang="en-US" dirty="0" smtClean="0"/>
              <a:t>High School Championship Meets</a:t>
            </a:r>
          </a:p>
          <a:p>
            <a:pPr lvl="1">
              <a:buFont typeface="Wingdings" pitchFamily="2" charset="2"/>
              <a:buChar char="v"/>
            </a:pPr>
            <a:r>
              <a:rPr lang="en-US" dirty="0" smtClean="0"/>
              <a:t>Rents Pads, Cables, Buttons, and CTS</a:t>
            </a:r>
          </a:p>
          <a:p>
            <a:r>
              <a:rPr lang="en-US" dirty="0" smtClean="0"/>
              <a:t>What is needed:</a:t>
            </a:r>
          </a:p>
          <a:p>
            <a:pPr lvl="1">
              <a:buFont typeface="Wingdings" pitchFamily="2" charset="2"/>
              <a:buChar char="v"/>
            </a:pPr>
            <a:r>
              <a:rPr lang="en-US" dirty="0" smtClean="0"/>
              <a:t>Comprehensive Rental </a:t>
            </a:r>
            <a:r>
              <a:rPr lang="en-US" dirty="0"/>
              <a:t>P</a:t>
            </a:r>
            <a:r>
              <a:rPr lang="en-US" dirty="0" smtClean="0"/>
              <a:t>olicy</a:t>
            </a:r>
          </a:p>
          <a:p>
            <a:pPr lvl="1">
              <a:buFont typeface="Wingdings" pitchFamily="2" charset="2"/>
              <a:buChar char="v"/>
            </a:pPr>
            <a:r>
              <a:rPr lang="en-US" dirty="0" smtClean="0"/>
              <a:t>Established Rental Costs </a:t>
            </a:r>
          </a:p>
          <a:p>
            <a:pPr lvl="1">
              <a:buFont typeface="Wingdings" pitchFamily="2" charset="2"/>
              <a:buChar char="v"/>
            </a:pPr>
            <a:r>
              <a:rPr lang="en-US" dirty="0" smtClean="0"/>
              <a:t>Equipment </a:t>
            </a:r>
            <a:r>
              <a:rPr lang="en-US" dirty="0"/>
              <a:t>D</a:t>
            </a:r>
            <a:r>
              <a:rPr lang="en-US" dirty="0" smtClean="0"/>
              <a:t>amage and Return Policy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305800" cy="1810512"/>
          </a:xfrm>
        </p:spPr>
        <p:txBody>
          <a:bodyPr anchor="ctr">
            <a:normAutofit fontScale="90000"/>
          </a:bodyPr>
          <a:lstStyle/>
          <a:p>
            <a:pPr algn="ctr"/>
            <a:r>
              <a:rPr lang="en-US" dirty="0"/>
              <a:t>EQUIPMENT </a:t>
            </a:r>
            <a:r>
              <a:rPr lang="en-US" dirty="0" smtClean="0"/>
              <a:t>USAGE</a:t>
            </a:r>
            <a:br>
              <a:rPr lang="en-US" dirty="0" smtClean="0"/>
            </a:br>
            <a:r>
              <a:rPr lang="en-US" dirty="0" smtClean="0"/>
              <a:t>Non-VSI MEETS   2010</a:t>
            </a:r>
            <a:br>
              <a:rPr lang="en-US" dirty="0" smtClean="0"/>
            </a:br>
            <a:r>
              <a:rPr lang="en-US" sz="3100" dirty="0" smtClean="0"/>
              <a:t>Summer and High School Meets</a:t>
            </a:r>
            <a:endParaRPr lang="en-US" sz="3100" dirty="0"/>
          </a:p>
        </p:txBody>
      </p:sp>
      <p:sp>
        <p:nvSpPr>
          <p:cNvPr id="5" name="TextBox 4"/>
          <p:cNvSpPr txBox="1"/>
          <p:nvPr/>
        </p:nvSpPr>
        <p:spPr>
          <a:xfrm>
            <a:off x="914400" y="2971800"/>
            <a:ext cx="7315200" cy="2831544"/>
          </a:xfrm>
          <a:prstGeom prst="rect">
            <a:avLst/>
          </a:prstGeom>
          <a:noFill/>
        </p:spPr>
        <p:txBody>
          <a:bodyPr wrap="square" rtlCol="0">
            <a:spAutoFit/>
          </a:bodyPr>
          <a:lstStyle/>
          <a:p>
            <a:pPr marL="342900" indent="-342900">
              <a:buClr>
                <a:schemeClr val="tx2"/>
              </a:buClr>
              <a:buSzPct val="95000"/>
              <a:buFont typeface="Wingdings 2" pitchFamily="18" charset="2"/>
              <a:buChar char=""/>
            </a:pPr>
            <a:r>
              <a:rPr lang="en-US" sz="2000" dirty="0" smtClean="0">
                <a:solidFill>
                  <a:prstClr val="black"/>
                </a:solidFill>
              </a:rPr>
              <a:t>SE District </a:t>
            </a:r>
          </a:p>
          <a:p>
            <a:pPr marL="742950" lvl="1" indent="-285750">
              <a:buClr>
                <a:schemeClr val="tx2"/>
              </a:buClr>
              <a:buSzPct val="95000"/>
              <a:buFont typeface="Wingdings" pitchFamily="2" charset="2"/>
              <a:buChar char="v"/>
            </a:pPr>
            <a:r>
              <a:rPr lang="en-US" sz="1600" dirty="0" smtClean="0">
                <a:solidFill>
                  <a:prstClr val="black"/>
                </a:solidFill>
              </a:rPr>
              <a:t>MEETS WITH EQUIPMENT USAGE		</a:t>
            </a:r>
            <a:r>
              <a:rPr lang="en-US" sz="1600" dirty="0">
                <a:solidFill>
                  <a:prstClr val="black"/>
                </a:solidFill>
              </a:rPr>
              <a:t>	 1</a:t>
            </a:r>
          </a:p>
          <a:p>
            <a:pPr marL="342900" indent="-342900">
              <a:buClr>
                <a:schemeClr val="tx2"/>
              </a:buClr>
              <a:buSzPct val="95000"/>
              <a:buFont typeface="Wingdings 2" pitchFamily="18" charset="2"/>
              <a:buChar char=""/>
            </a:pPr>
            <a:r>
              <a:rPr lang="en-US" sz="2000" dirty="0" smtClean="0">
                <a:solidFill>
                  <a:prstClr val="black"/>
                </a:solidFill>
              </a:rPr>
              <a:t>CN District </a:t>
            </a:r>
            <a:endParaRPr lang="en-US" sz="2000" dirty="0">
              <a:solidFill>
                <a:prstClr val="black"/>
              </a:solidFill>
            </a:endParaRPr>
          </a:p>
          <a:p>
            <a:pPr marL="742950" lvl="1" indent="-285750">
              <a:buClr>
                <a:schemeClr val="tx2"/>
              </a:buClr>
              <a:buSzPct val="95000"/>
              <a:buFont typeface="Wingdings" pitchFamily="2" charset="2"/>
              <a:buChar char="v"/>
            </a:pPr>
            <a:r>
              <a:rPr lang="en-US" sz="1600" dirty="0" smtClean="0">
                <a:solidFill>
                  <a:prstClr val="black"/>
                </a:solidFill>
              </a:rPr>
              <a:t>MEETS </a:t>
            </a:r>
            <a:r>
              <a:rPr lang="en-US" sz="1600" dirty="0">
                <a:solidFill>
                  <a:prstClr val="black"/>
                </a:solidFill>
              </a:rPr>
              <a:t>WITH EQUIPMENT USAGE			 </a:t>
            </a:r>
            <a:r>
              <a:rPr lang="en-US" sz="1600" dirty="0" smtClean="0">
                <a:solidFill>
                  <a:prstClr val="black"/>
                </a:solidFill>
              </a:rPr>
              <a:t>1</a:t>
            </a:r>
            <a:endParaRPr lang="en-US" sz="2000" dirty="0">
              <a:solidFill>
                <a:prstClr val="black"/>
              </a:solidFill>
            </a:endParaRPr>
          </a:p>
          <a:p>
            <a:pPr marL="342900" indent="-342900">
              <a:buClr>
                <a:schemeClr val="tx2"/>
              </a:buClr>
              <a:buSzPct val="95000"/>
              <a:buFont typeface="Wingdings 2" pitchFamily="18" charset="2"/>
              <a:buChar char=""/>
            </a:pPr>
            <a:r>
              <a:rPr lang="en-US" sz="2000" dirty="0" smtClean="0">
                <a:solidFill>
                  <a:prstClr val="black"/>
                </a:solidFill>
              </a:rPr>
              <a:t>NR District </a:t>
            </a:r>
            <a:endParaRPr lang="en-US" sz="2000" dirty="0">
              <a:solidFill>
                <a:prstClr val="black"/>
              </a:solidFill>
            </a:endParaRPr>
          </a:p>
          <a:p>
            <a:pPr marL="742950" lvl="1" indent="-285750">
              <a:buClr>
                <a:schemeClr val="tx2"/>
              </a:buClr>
              <a:buSzPct val="95000"/>
              <a:buFont typeface="Wingdings" pitchFamily="2" charset="2"/>
              <a:buChar char="v"/>
            </a:pPr>
            <a:r>
              <a:rPr lang="en-US" sz="1600" dirty="0" smtClean="0">
                <a:solidFill>
                  <a:prstClr val="black"/>
                </a:solidFill>
              </a:rPr>
              <a:t>MEETS </a:t>
            </a:r>
            <a:r>
              <a:rPr lang="en-US" sz="1600" dirty="0">
                <a:solidFill>
                  <a:prstClr val="black"/>
                </a:solidFill>
              </a:rPr>
              <a:t>WITH EQUIPMENT USAGE			 </a:t>
            </a:r>
            <a:r>
              <a:rPr lang="en-US" sz="1600" dirty="0" smtClean="0">
                <a:solidFill>
                  <a:prstClr val="black"/>
                </a:solidFill>
              </a:rPr>
              <a:t>2</a:t>
            </a:r>
            <a:endParaRPr lang="en-US" sz="2000" dirty="0">
              <a:solidFill>
                <a:prstClr val="black"/>
              </a:solidFill>
            </a:endParaRPr>
          </a:p>
          <a:p>
            <a:pPr marL="342900" indent="-342900">
              <a:buClr>
                <a:schemeClr val="tx2"/>
              </a:buClr>
              <a:buSzPct val="95000"/>
              <a:buFont typeface="Wingdings 2" pitchFamily="18" charset="2"/>
              <a:buChar char=""/>
            </a:pPr>
            <a:r>
              <a:rPr lang="en-US" sz="2000" dirty="0" smtClean="0">
                <a:solidFill>
                  <a:prstClr val="black"/>
                </a:solidFill>
              </a:rPr>
              <a:t>SW District 1 &amp; 2</a:t>
            </a:r>
            <a:endParaRPr lang="en-US" sz="2000" dirty="0">
              <a:solidFill>
                <a:prstClr val="black"/>
              </a:solidFill>
            </a:endParaRPr>
          </a:p>
          <a:p>
            <a:pPr marL="742950" lvl="1" indent="-285750">
              <a:buClr>
                <a:schemeClr val="tx2"/>
              </a:buClr>
              <a:buSzPct val="95000"/>
              <a:buFont typeface="Wingdings" pitchFamily="2" charset="2"/>
              <a:buChar char="v"/>
            </a:pPr>
            <a:r>
              <a:rPr lang="en-US" sz="1600" dirty="0" smtClean="0">
                <a:solidFill>
                  <a:prstClr val="black"/>
                </a:solidFill>
              </a:rPr>
              <a:t>MEETS </a:t>
            </a:r>
            <a:r>
              <a:rPr lang="en-US" sz="1600" dirty="0">
                <a:solidFill>
                  <a:prstClr val="black"/>
                </a:solidFill>
              </a:rPr>
              <a:t>WITH EQUIPMENT USAGE		</a:t>
            </a:r>
            <a:r>
              <a:rPr lang="en-US" sz="1600" dirty="0" smtClean="0">
                <a:solidFill>
                  <a:prstClr val="black"/>
                </a:solidFill>
              </a:rPr>
              <a:t>         </a:t>
            </a:r>
            <a:r>
              <a:rPr lang="en-US" sz="1600" dirty="0">
                <a:solidFill>
                  <a:prstClr val="black"/>
                </a:solidFill>
              </a:rPr>
              <a:t> </a:t>
            </a:r>
            <a:r>
              <a:rPr lang="en-US" sz="1600" dirty="0" smtClean="0">
                <a:solidFill>
                  <a:prstClr val="black"/>
                </a:solidFill>
              </a:rPr>
              <a:t>       4	</a:t>
            </a:r>
          </a:p>
          <a:p>
            <a:pPr>
              <a:buClr>
                <a:srgbClr val="00FFFF"/>
              </a:buClr>
              <a:buSzPct val="95000"/>
            </a:pPr>
            <a:r>
              <a:rPr lang="en-US" b="1" dirty="0" smtClean="0">
                <a:solidFill>
                  <a:prstClr val="black"/>
                </a:solidFill>
              </a:rPr>
              <a:t>TOTAL INCOME FOR EQUIPMENT RENTAL	           $900.00</a:t>
            </a:r>
            <a:endParaRPr lang="en-US" b="1" dirty="0">
              <a:solidFill>
                <a:prstClr val="black"/>
              </a:solidFill>
            </a:endParaRPr>
          </a:p>
        </p:txBody>
      </p:sp>
    </p:spTree>
    <p:extLst>
      <p:ext uri="{BB962C8B-B14F-4D97-AF65-F5344CB8AC3E}">
        <p14:creationId xmlns:p14="http://schemas.microsoft.com/office/powerpoint/2010/main" val="1028644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0" y="685800"/>
            <a:ext cx="9144000" cy="914400"/>
          </a:xfrm>
        </p:spPr>
        <p:txBody>
          <a:bodyPr anchor="ctr"/>
          <a:lstStyle/>
          <a:p>
            <a:pPr algn="ctr"/>
            <a:r>
              <a:rPr lang="en-US" sz="5800" dirty="0" smtClean="0">
                <a:ln>
                  <a:solidFill>
                    <a:schemeClr val="tx1"/>
                  </a:solidFill>
                </a:ln>
                <a:effectLst>
                  <a:outerShdw blurRad="38100" dist="38100" dir="2700000" algn="tl">
                    <a:srgbClr val="000000">
                      <a:alpha val="43137"/>
                    </a:srgbClr>
                  </a:outerShdw>
                </a:effectLst>
              </a:rPr>
              <a:t>CHAMPIONSHIP MEETS</a:t>
            </a:r>
          </a:p>
        </p:txBody>
      </p:sp>
      <p:sp>
        <p:nvSpPr>
          <p:cNvPr id="33795" name="Rectangle 3"/>
          <p:cNvSpPr>
            <a:spLocks noGrp="1"/>
          </p:cNvSpPr>
          <p:nvPr>
            <p:ph type="body" idx="1"/>
          </p:nvPr>
        </p:nvSpPr>
        <p:spPr>
          <a:xfrm>
            <a:off x="914401" y="1600200"/>
            <a:ext cx="7315199" cy="5029200"/>
          </a:xfrm>
        </p:spPr>
        <p:txBody>
          <a:bodyPr/>
          <a:lstStyle/>
          <a:p>
            <a:endParaRPr lang="en-US" sz="2000" dirty="0" smtClean="0"/>
          </a:p>
          <a:p>
            <a:r>
              <a:rPr lang="en-US" sz="2000" dirty="0" smtClean="0"/>
              <a:t>4 VSI Championship Meets - 2 SC and 2 LC</a:t>
            </a:r>
          </a:p>
          <a:p>
            <a:r>
              <a:rPr lang="en-US" sz="2000" dirty="0" smtClean="0"/>
              <a:t>Venue Locations</a:t>
            </a:r>
          </a:p>
          <a:p>
            <a:pPr lvl="1">
              <a:buFont typeface="Wingdings" pitchFamily="2" charset="2"/>
              <a:buChar char="Ø"/>
            </a:pPr>
            <a:r>
              <a:rPr lang="en-US" sz="1800" dirty="0" smtClean="0"/>
              <a:t>Timing Equipment provided (Pads and Timing System)</a:t>
            </a:r>
          </a:p>
          <a:p>
            <a:pPr lvl="1">
              <a:buFont typeface="Wingdings" pitchFamily="2" charset="2"/>
              <a:buChar char="Ø"/>
            </a:pPr>
            <a:r>
              <a:rPr lang="en-US" sz="1800" dirty="0" smtClean="0"/>
              <a:t>Host Team Responsibilities</a:t>
            </a:r>
          </a:p>
          <a:p>
            <a:pPr lvl="2">
              <a:buFont typeface="Wingdings" pitchFamily="2" charset="2"/>
              <a:buChar char="v"/>
            </a:pPr>
            <a:r>
              <a:rPr lang="en-US" sz="1800" dirty="0" smtClean="0"/>
              <a:t>Back-up equipment (Pads, Cables, CTS, etc. if required)</a:t>
            </a:r>
          </a:p>
          <a:p>
            <a:r>
              <a:rPr lang="en-US" sz="2000" dirty="0" smtClean="0"/>
              <a:t>Additional Equipment  (LSC responsibilities)</a:t>
            </a:r>
          </a:p>
          <a:p>
            <a:pPr lvl="1">
              <a:buFont typeface="Wingdings" pitchFamily="2" charset="2"/>
              <a:buChar char="Ø"/>
            </a:pPr>
            <a:r>
              <a:rPr lang="en-US" sz="1800" dirty="0" smtClean="0"/>
              <a:t>Dolphin Watches</a:t>
            </a:r>
          </a:p>
          <a:p>
            <a:pPr lvl="1">
              <a:buFont typeface="Wingdings" pitchFamily="2" charset="2"/>
              <a:buChar char="Ø"/>
            </a:pPr>
            <a:r>
              <a:rPr lang="en-US" sz="1800" dirty="0" smtClean="0"/>
              <a:t>Relay Judging Pads</a:t>
            </a:r>
          </a:p>
          <a:p>
            <a:pPr lvl="1">
              <a:buFont typeface="Wingdings" pitchFamily="2" charset="2"/>
              <a:buChar char="Ø"/>
            </a:pPr>
            <a:r>
              <a:rPr lang="en-US" sz="1800" dirty="0" smtClean="0"/>
              <a:t>Dry Deck Equipment</a:t>
            </a:r>
          </a:p>
          <a:p>
            <a:pPr lvl="2">
              <a:buFont typeface="Wingdings" pitchFamily="2" charset="2"/>
              <a:buChar char="v"/>
            </a:pPr>
            <a:r>
              <a:rPr lang="en-US" sz="1800" dirty="0" smtClean="0"/>
              <a:t>Computers</a:t>
            </a:r>
          </a:p>
          <a:p>
            <a:pPr lvl="2">
              <a:buFont typeface="Wingdings" pitchFamily="2" charset="2"/>
              <a:buChar char="v"/>
            </a:pPr>
            <a:r>
              <a:rPr lang="en-US" sz="1800" dirty="0" smtClean="0"/>
              <a:t>Printers and Toner</a:t>
            </a:r>
          </a:p>
          <a:p>
            <a:pPr lvl="2">
              <a:buFont typeface="Wingdings" pitchFamily="2" charset="2"/>
              <a:buChar char="v"/>
            </a:pPr>
            <a:r>
              <a:rPr lang="en-US" sz="1800" dirty="0" smtClean="0"/>
              <a:t>Meet Manager Software</a:t>
            </a:r>
          </a:p>
          <a:p>
            <a:pPr lvl="2">
              <a:buFont typeface="Wingdings" pitchFamily="2" charset="2"/>
              <a:buChar char="v"/>
            </a:pPr>
            <a:r>
              <a:rPr lang="en-US" sz="1800" dirty="0" smtClean="0"/>
              <a:t>Radios/Communications Equipment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1800"/>
            <a:ext cx="3352800" cy="2476500"/>
          </a:xfrm>
          <a:prstGeom prst="rect">
            <a:avLst/>
          </a:prstGeom>
        </p:spPr>
      </p:pic>
      <p:sp>
        <p:nvSpPr>
          <p:cNvPr id="2" name="Title 1"/>
          <p:cNvSpPr>
            <a:spLocks noGrp="1"/>
          </p:cNvSpPr>
          <p:nvPr>
            <p:ph type="title"/>
          </p:nvPr>
        </p:nvSpPr>
        <p:spPr>
          <a:xfrm>
            <a:off x="1371600" y="1161288"/>
            <a:ext cx="6477000" cy="4553712"/>
          </a:xfrm>
        </p:spPr>
        <p:txBody>
          <a:bodyPr>
            <a:noAutofit/>
          </a:bodyPr>
          <a:lstStyle/>
          <a:p>
            <a:pPr algn="ctr">
              <a:spcBef>
                <a:spcPts val="3000"/>
              </a:spcBef>
            </a:pPr>
            <a:r>
              <a:rPr lang="en-US" sz="7200" dirty="0" smtClean="0">
                <a:ln>
                  <a:solidFill>
                    <a:schemeClr val="tx1"/>
                  </a:solidFill>
                </a:ln>
                <a:effectLst>
                  <a:outerShdw blurRad="38100" dist="38100" dir="2700000" algn="tl">
                    <a:srgbClr val="000000">
                      <a:alpha val="43137"/>
                    </a:srgbClr>
                  </a:outerShdw>
                </a:effectLst>
              </a:rPr>
              <a:t>   Immediate             Concerns </a:t>
            </a:r>
            <a:r>
              <a:rPr lang="en-US" sz="7200" dirty="0" smtClean="0">
                <a:ln>
                  <a:solidFill>
                    <a:schemeClr val="tx1"/>
                  </a:solidFill>
                </a:ln>
                <a:effectLst>
                  <a:outerShdw blurRad="38100" dist="38100" dir="2700000" algn="tl">
                    <a:srgbClr val="000000">
                      <a:alpha val="43137"/>
                    </a:srgbClr>
                  </a:outerShdw>
                </a:effectLst>
              </a:rPr>
              <a:t/>
            </a:r>
            <a:br>
              <a:rPr lang="en-US" sz="7200" dirty="0" smtClean="0">
                <a:ln>
                  <a:solidFill>
                    <a:schemeClr val="tx1"/>
                  </a:solidFill>
                </a:ln>
                <a:effectLst>
                  <a:outerShdw blurRad="38100" dist="38100" dir="2700000" algn="tl">
                    <a:srgbClr val="000000">
                      <a:alpha val="43137"/>
                    </a:srgbClr>
                  </a:outerShdw>
                </a:effectLst>
              </a:rPr>
            </a:br>
            <a:r>
              <a:rPr lang="en-US" sz="7200" dirty="0" smtClean="0">
                <a:ln>
                  <a:solidFill>
                    <a:schemeClr val="tx1"/>
                  </a:solidFill>
                </a:ln>
                <a:effectLst>
                  <a:outerShdw blurRad="38100" dist="38100" dir="2700000" algn="tl">
                    <a:srgbClr val="000000">
                      <a:alpha val="43137"/>
                    </a:srgbClr>
                  </a:outerShdw>
                </a:effectLst>
              </a:rPr>
              <a:t>and </a:t>
            </a:r>
            <a:br>
              <a:rPr lang="en-US" sz="7200" dirty="0" smtClean="0">
                <a:ln>
                  <a:solidFill>
                    <a:schemeClr val="tx1"/>
                  </a:solidFill>
                </a:ln>
                <a:effectLst>
                  <a:outerShdw blurRad="38100" dist="38100" dir="2700000" algn="tl">
                    <a:srgbClr val="000000">
                      <a:alpha val="43137"/>
                    </a:srgbClr>
                  </a:outerShdw>
                </a:effectLst>
              </a:rPr>
            </a:br>
            <a:r>
              <a:rPr lang="en-US" sz="7200" dirty="0" smtClean="0">
                <a:ln>
                  <a:solidFill>
                    <a:schemeClr val="tx1"/>
                  </a:solidFill>
                </a:ln>
                <a:effectLst>
                  <a:outerShdw blurRad="38100" dist="38100" dir="2700000" algn="tl">
                    <a:srgbClr val="000000">
                      <a:alpha val="43137"/>
                    </a:srgbClr>
                  </a:outerShdw>
                </a:effectLst>
              </a:rPr>
              <a:t>Requirements</a:t>
            </a:r>
            <a:endParaRPr lang="en-US" sz="7200" dirty="0">
              <a:ln>
                <a:solidFill>
                  <a:schemeClr val="tx1"/>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9294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ln>
                  <a:solidFill>
                    <a:prstClr val="black"/>
                  </a:solidFill>
                </a:ln>
                <a:solidFill>
                  <a:srgbClr val="04617B"/>
                </a:solidFill>
                <a:effectLst>
                  <a:outerShdw blurRad="50800" dist="38100" dir="2700000" algn="tl" rotWithShape="0">
                    <a:prstClr val="black">
                      <a:alpha val="40000"/>
                    </a:prstClr>
                  </a:outerShdw>
                </a:effectLst>
              </a:rPr>
              <a:t>MISSION STATMENT</a:t>
            </a:r>
            <a:endParaRPr lang="en-US" dirty="0"/>
          </a:p>
        </p:txBody>
      </p:sp>
      <p:sp>
        <p:nvSpPr>
          <p:cNvPr id="3" name="Content Placeholder 2"/>
          <p:cNvSpPr>
            <a:spLocks noGrp="1"/>
          </p:cNvSpPr>
          <p:nvPr>
            <p:ph idx="1"/>
          </p:nvPr>
        </p:nvSpPr>
        <p:spPr>
          <a:xfrm>
            <a:off x="914400" y="1935163"/>
            <a:ext cx="7315200" cy="4389437"/>
          </a:xfrm>
        </p:spPr>
        <p:txBody>
          <a:bodyPr/>
          <a:lstStyle/>
          <a:p>
            <a:pPr marL="342900" indent="-285750"/>
            <a:r>
              <a:rPr lang="en-US" sz="2000" dirty="0"/>
              <a:t>Develop a Mission and Support </a:t>
            </a:r>
            <a:r>
              <a:rPr lang="en-US" sz="2000" dirty="0" smtClean="0"/>
              <a:t>statement</a:t>
            </a:r>
          </a:p>
          <a:p>
            <a:pPr marL="709613" lvl="1" indent="-285750"/>
            <a:r>
              <a:rPr lang="en-US" sz="2000" dirty="0" smtClean="0"/>
              <a:t>Decide </a:t>
            </a:r>
            <a:r>
              <a:rPr lang="en-US" sz="2000" u="sng" dirty="0" smtClean="0"/>
              <a:t>WHO</a:t>
            </a:r>
            <a:r>
              <a:rPr lang="en-US" sz="2000" dirty="0" smtClean="0"/>
              <a:t> we are going to support</a:t>
            </a:r>
          </a:p>
          <a:p>
            <a:pPr marL="984250" lvl="2" indent="-285750"/>
            <a:r>
              <a:rPr lang="en-US" sz="1800" dirty="0"/>
              <a:t>Support </a:t>
            </a:r>
            <a:r>
              <a:rPr lang="en-US" sz="1800" dirty="0" smtClean="0"/>
              <a:t>VSI Club Meets Only</a:t>
            </a:r>
          </a:p>
          <a:p>
            <a:pPr marL="1314450" lvl="3" indent="-342900">
              <a:buFont typeface="Wingdings" pitchFamily="2" charset="2"/>
              <a:buChar char="Ø"/>
            </a:pPr>
            <a:r>
              <a:rPr lang="en-US" sz="1800" dirty="0" smtClean="0"/>
              <a:t>Determine which Clubs use the equipment and what they need</a:t>
            </a:r>
          </a:p>
          <a:p>
            <a:pPr marL="1314450" lvl="3" indent="-342900">
              <a:buFont typeface="Wingdings" pitchFamily="2" charset="2"/>
              <a:buChar char="Ø"/>
            </a:pPr>
            <a:r>
              <a:rPr lang="en-US" sz="1800" dirty="0" smtClean="0"/>
              <a:t>In 2010, there were 74 sanctioned meets hosted by 26 clubs and only 7 clubs used VSI equipment</a:t>
            </a:r>
          </a:p>
          <a:p>
            <a:pPr marL="984250" lvl="2" indent="-285750"/>
            <a:r>
              <a:rPr lang="en-US" sz="1800" dirty="0" smtClean="0"/>
              <a:t>Support VSI Club Meets and Non-VSI Meets</a:t>
            </a:r>
          </a:p>
          <a:p>
            <a:pPr marL="1314450" lvl="3" indent="-342900">
              <a:buFont typeface="Wingdings" pitchFamily="2" charset="2"/>
              <a:buChar char="Ø"/>
            </a:pPr>
            <a:r>
              <a:rPr lang="en-US" sz="1800" dirty="0"/>
              <a:t>There were </a:t>
            </a:r>
            <a:r>
              <a:rPr lang="en-US" sz="1800" dirty="0" smtClean="0"/>
              <a:t>8 Non-VSI meets </a:t>
            </a:r>
            <a:r>
              <a:rPr lang="en-US" sz="1800" dirty="0"/>
              <a:t>that used  VSI </a:t>
            </a:r>
            <a:r>
              <a:rPr lang="en-US" sz="1800" dirty="0" smtClean="0"/>
              <a:t>Equipment</a:t>
            </a:r>
          </a:p>
          <a:p>
            <a:pPr marL="1314450" lvl="3" indent="-342900">
              <a:buFont typeface="Wingdings" pitchFamily="2" charset="2"/>
              <a:buChar char="Ø"/>
            </a:pPr>
            <a:r>
              <a:rPr lang="en-US" sz="1800" dirty="0" smtClean="0"/>
              <a:t>Revenue for Non-VSI rentals was $900.00 instead of $1,200.00 (8 X $150.00 = $1,200.00)</a:t>
            </a:r>
            <a:endParaRPr lang="en-US" sz="1800" dirty="0"/>
          </a:p>
        </p:txBody>
      </p:sp>
      <p:sp>
        <p:nvSpPr>
          <p:cNvPr id="4" name="5-Point Star 3"/>
          <p:cNvSpPr/>
          <p:nvPr/>
        </p:nvSpPr>
        <p:spPr>
          <a:xfrm>
            <a:off x="457200" y="4800600"/>
            <a:ext cx="1371600" cy="1371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372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896112"/>
          </a:xfrm>
        </p:spPr>
        <p:txBody>
          <a:bodyPr/>
          <a:lstStyle/>
          <a:p>
            <a:pPr algn="ctr" fontAlgn="auto">
              <a:spcAft>
                <a:spcPts val="0"/>
              </a:spcAft>
              <a:defRPr/>
            </a:pPr>
            <a:r>
              <a:rPr lang="en-US" dirty="0" smtClean="0"/>
              <a:t>EQUIPMENT LISTS</a:t>
            </a:r>
            <a:endParaRPr lang="en-US" dirty="0"/>
          </a:p>
        </p:txBody>
      </p:sp>
      <p:sp>
        <p:nvSpPr>
          <p:cNvPr id="3" name="TextBox 2"/>
          <p:cNvSpPr txBox="1"/>
          <p:nvPr/>
        </p:nvSpPr>
        <p:spPr>
          <a:xfrm>
            <a:off x="914400" y="1956137"/>
            <a:ext cx="7315200" cy="4139595"/>
          </a:xfrm>
          <a:prstGeom prst="rect">
            <a:avLst/>
          </a:prstGeom>
          <a:noFill/>
        </p:spPr>
        <p:txBody>
          <a:bodyPr wrap="square" rtlCol="0">
            <a:spAutoFit/>
          </a:bodyPr>
          <a:lstStyle/>
          <a:p>
            <a:pPr marL="285750" indent="-285750">
              <a:spcBef>
                <a:spcPts val="1200"/>
              </a:spcBef>
              <a:buClr>
                <a:schemeClr val="tx2"/>
              </a:buClr>
              <a:buSzPct val="95000"/>
              <a:buFont typeface="Wingdings 2" pitchFamily="18" charset="2"/>
              <a:buChar char=""/>
            </a:pPr>
            <a:r>
              <a:rPr lang="en-US" sz="2000" dirty="0" smtClean="0"/>
              <a:t>Develop a “Basic” Equipment </a:t>
            </a:r>
            <a:r>
              <a:rPr lang="en-US" sz="2000" dirty="0"/>
              <a:t>L</a:t>
            </a:r>
            <a:r>
              <a:rPr lang="en-US" sz="2000" dirty="0" smtClean="0"/>
              <a:t>ist for all Districts</a:t>
            </a:r>
          </a:p>
          <a:p>
            <a:pPr marL="742950" lvl="1" indent="-285750">
              <a:buClr>
                <a:schemeClr val="tx2"/>
              </a:buClr>
              <a:buSzPct val="90000"/>
              <a:buFont typeface="Wingdings" pitchFamily="2" charset="2"/>
              <a:buChar char="v"/>
            </a:pPr>
            <a:r>
              <a:rPr lang="en-US" dirty="0" smtClean="0"/>
              <a:t>Same equipment for ALL districts ?</a:t>
            </a:r>
          </a:p>
          <a:p>
            <a:pPr marL="1200150" lvl="2" indent="-285750">
              <a:buClr>
                <a:schemeClr val="tx2"/>
              </a:buClr>
              <a:buSzPct val="90000"/>
              <a:buFont typeface="Wingdings" pitchFamily="2" charset="2"/>
              <a:buChar char="§"/>
            </a:pPr>
            <a:r>
              <a:rPr lang="en-US" dirty="0" smtClean="0"/>
              <a:t>Redistribute existing equipment</a:t>
            </a:r>
          </a:p>
          <a:p>
            <a:pPr marL="742950" lvl="1" indent="-285750">
              <a:spcBef>
                <a:spcPts val="600"/>
              </a:spcBef>
              <a:buClr>
                <a:schemeClr val="tx2"/>
              </a:buClr>
              <a:buSzPct val="90000"/>
              <a:buFont typeface="Wingdings" pitchFamily="2" charset="2"/>
              <a:buChar char="v"/>
            </a:pPr>
            <a:r>
              <a:rPr lang="en-US" dirty="0" smtClean="0"/>
              <a:t>Unique equipment list per district  ?</a:t>
            </a:r>
          </a:p>
          <a:p>
            <a:pPr marL="742950" lvl="1" indent="-285750">
              <a:buClr>
                <a:srgbClr val="00FFFF"/>
              </a:buClr>
              <a:buSzPct val="90000"/>
              <a:buFont typeface="Wingdings" pitchFamily="2" charset="2"/>
              <a:buChar char="v"/>
            </a:pPr>
            <a:endParaRPr lang="en-US" sz="1600" dirty="0"/>
          </a:p>
          <a:p>
            <a:pPr marL="285750" lvl="0" indent="-285750">
              <a:buClr>
                <a:schemeClr val="tx2"/>
              </a:buClr>
              <a:buSzPct val="95000"/>
              <a:buFont typeface="Wingdings 2" pitchFamily="18" charset="2"/>
              <a:buChar char=""/>
            </a:pPr>
            <a:r>
              <a:rPr lang="en-US" sz="2000" dirty="0" smtClean="0">
                <a:solidFill>
                  <a:prstClr val="black"/>
                </a:solidFill>
              </a:rPr>
              <a:t>Fix or Replace “Basic” Equipment </a:t>
            </a:r>
          </a:p>
          <a:p>
            <a:pPr marL="285750" lvl="0" indent="-285750">
              <a:spcBef>
                <a:spcPts val="1200"/>
              </a:spcBef>
              <a:buClr>
                <a:schemeClr val="tx2"/>
              </a:buClr>
              <a:buSzPct val="95000"/>
              <a:buFont typeface="Wingdings 2" pitchFamily="18" charset="2"/>
              <a:buChar char=""/>
            </a:pPr>
            <a:r>
              <a:rPr lang="en-US" sz="2000" dirty="0" smtClean="0"/>
              <a:t>Retire old or unused Equipment</a:t>
            </a:r>
          </a:p>
          <a:p>
            <a:pPr marL="285750" indent="-285750">
              <a:spcBef>
                <a:spcPts val="1200"/>
              </a:spcBef>
              <a:buClr>
                <a:schemeClr val="tx2"/>
              </a:buClr>
              <a:buSzPct val="95000"/>
              <a:buFont typeface="Wingdings 2" pitchFamily="18" charset="2"/>
              <a:buChar char=""/>
            </a:pPr>
            <a:r>
              <a:rPr lang="en-US" sz="2000" dirty="0"/>
              <a:t>Maintenance Program for repairs and replacement of equipment</a:t>
            </a:r>
          </a:p>
          <a:p>
            <a:pPr marL="288925" lvl="0" indent="-288925">
              <a:spcBef>
                <a:spcPct val="20000"/>
              </a:spcBef>
              <a:buClr>
                <a:schemeClr val="tx2"/>
              </a:buClr>
              <a:buSzPct val="95000"/>
              <a:buFont typeface="Wingdings 2" pitchFamily="18" charset="2"/>
              <a:buChar char=""/>
            </a:pPr>
            <a:r>
              <a:rPr lang="en-US" sz="2000" dirty="0">
                <a:solidFill>
                  <a:prstClr val="black"/>
                </a:solidFill>
                <a:latin typeface="Arial"/>
              </a:rPr>
              <a:t>Reallocate equipment based on district needs and meet requirements</a:t>
            </a:r>
          </a:p>
          <a:p>
            <a:pPr marL="288925" lvl="0" indent="-288925">
              <a:spcBef>
                <a:spcPct val="20000"/>
              </a:spcBef>
              <a:buClr>
                <a:schemeClr val="tx2"/>
              </a:buClr>
              <a:buSzPct val="95000"/>
              <a:buFont typeface="Wingdings 2" pitchFamily="18" charset="2"/>
              <a:buChar char=""/>
            </a:pPr>
            <a:r>
              <a:rPr lang="en-US" sz="2000" dirty="0">
                <a:solidFill>
                  <a:prstClr val="black"/>
                </a:solidFill>
                <a:latin typeface="Arial"/>
              </a:rPr>
              <a:t>Sequester unused </a:t>
            </a:r>
            <a:r>
              <a:rPr lang="en-US" sz="2000" dirty="0" smtClean="0">
                <a:solidFill>
                  <a:prstClr val="black"/>
                </a:solidFill>
                <a:latin typeface="Arial"/>
              </a:rPr>
              <a:t>equipment</a:t>
            </a:r>
            <a:endParaRPr lang="en-US" sz="3600" dirty="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pPr algn="ctr"/>
            <a:r>
              <a:rPr lang="en-US" sz="6000" dirty="0" smtClean="0">
                <a:ln>
                  <a:solidFill>
                    <a:schemeClr val="tx1"/>
                  </a:solidFill>
                </a:ln>
                <a:effectLst>
                  <a:outerShdw blurRad="38100" dist="38100" dir="2700000" algn="tl">
                    <a:srgbClr val="000000">
                      <a:alpha val="43137"/>
                    </a:srgbClr>
                  </a:outerShdw>
                </a:effectLst>
              </a:rPr>
              <a:t>CHAMPIONSHIP LIST</a:t>
            </a:r>
            <a:endParaRPr lang="en-US" sz="6000" dirty="0">
              <a:ln>
                <a:solidFill>
                  <a:schemeClr val="tx1"/>
                </a:solidFill>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3200400"/>
          </a:xfrm>
        </p:spPr>
        <p:txBody>
          <a:bodyPr/>
          <a:lstStyle/>
          <a:p>
            <a:r>
              <a:rPr lang="en-US" sz="2000" dirty="0" smtClean="0"/>
              <a:t>Establish a Championship set of timing equipment (similar to Championship Dry Deck Equipment) which is stored at a central location and delivered to all championship meets as required (primary or back up depending on meet venue). </a:t>
            </a:r>
          </a:p>
          <a:p>
            <a:pPr marL="0" indent="0">
              <a:buNone/>
            </a:pPr>
            <a:endParaRPr lang="en-US" sz="2000" dirty="0" smtClean="0"/>
          </a:p>
          <a:p>
            <a:r>
              <a:rPr lang="en-US" sz="2000" dirty="0" smtClean="0"/>
              <a:t>This equipment could also serve as reserve or back up equipment for any district that needs replacements</a:t>
            </a:r>
            <a:endParaRPr lang="en-US" sz="2000" dirty="0"/>
          </a:p>
        </p:txBody>
      </p:sp>
    </p:spTree>
    <p:extLst>
      <p:ext uri="{BB962C8B-B14F-4D97-AF65-F5344CB8AC3E}">
        <p14:creationId xmlns:p14="http://schemas.microsoft.com/office/powerpoint/2010/main" val="799593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pPr algn="ctr"/>
            <a:r>
              <a:rPr lang="en-US" sz="6000" dirty="0" smtClean="0">
                <a:ln>
                  <a:solidFill>
                    <a:schemeClr val="tx1"/>
                  </a:solidFill>
                </a:ln>
                <a:effectLst>
                  <a:outerShdw blurRad="38100" dist="38100" dir="2700000" algn="tl">
                    <a:srgbClr val="000000">
                      <a:alpha val="43137"/>
                    </a:srgbClr>
                  </a:outerShdw>
                </a:effectLst>
              </a:rPr>
              <a:t>MANAGEMENT TASKS</a:t>
            </a:r>
            <a:endParaRPr lang="en-US" sz="6000" dirty="0">
              <a:ln>
                <a:solidFill>
                  <a:schemeClr val="tx1"/>
                </a:solidFill>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600200"/>
            <a:ext cx="7315200" cy="5029200"/>
          </a:xfrm>
        </p:spPr>
        <p:txBody>
          <a:bodyPr/>
          <a:lstStyle/>
          <a:p>
            <a:pPr>
              <a:spcBef>
                <a:spcPts val="3000"/>
              </a:spcBef>
            </a:pPr>
            <a:endParaRPr lang="en-US" sz="800" dirty="0" smtClean="0"/>
          </a:p>
          <a:p>
            <a:pPr>
              <a:spcBef>
                <a:spcPts val="600"/>
              </a:spcBef>
            </a:pPr>
            <a:r>
              <a:rPr lang="en-US" sz="1800" dirty="0" smtClean="0"/>
              <a:t>Develop Rental Agreement</a:t>
            </a:r>
          </a:p>
          <a:p>
            <a:r>
              <a:rPr lang="en-US" sz="1800" dirty="0" smtClean="0"/>
              <a:t>Establish Rental Fees</a:t>
            </a:r>
          </a:p>
          <a:p>
            <a:r>
              <a:rPr lang="en-US" sz="1800" dirty="0" smtClean="0"/>
              <a:t>Check-In/Check-Out list</a:t>
            </a:r>
          </a:p>
          <a:p>
            <a:r>
              <a:rPr lang="en-US" sz="1800" dirty="0" smtClean="0"/>
              <a:t>All Rentals managed by Equipment Manager</a:t>
            </a:r>
          </a:p>
          <a:p>
            <a:pPr lvl="1"/>
            <a:r>
              <a:rPr lang="en-US" sz="1600" dirty="0" smtClean="0"/>
              <a:t>On-Line form on VSI Web page</a:t>
            </a:r>
          </a:p>
          <a:p>
            <a:pPr lvl="1"/>
            <a:r>
              <a:rPr lang="en-US" sz="1600" dirty="0" smtClean="0"/>
              <a:t>Accountability of $$$</a:t>
            </a:r>
          </a:p>
          <a:p>
            <a:pPr lvl="0"/>
            <a:r>
              <a:rPr lang="en-US" sz="1800" dirty="0">
                <a:solidFill>
                  <a:prstClr val="black"/>
                </a:solidFill>
              </a:rPr>
              <a:t>Pre-Pay Rental Fees</a:t>
            </a:r>
          </a:p>
          <a:p>
            <a:pPr lvl="1"/>
            <a:r>
              <a:rPr lang="en-US" sz="1600" dirty="0" smtClean="0"/>
              <a:t>Treasury should receive check before equipment is released</a:t>
            </a:r>
          </a:p>
          <a:p>
            <a:pPr lvl="1"/>
            <a:r>
              <a:rPr lang="en-US" sz="1600" dirty="0" err="1" smtClean="0"/>
              <a:t>eMail</a:t>
            </a:r>
            <a:r>
              <a:rPr lang="en-US" sz="1600" dirty="0" smtClean="0"/>
              <a:t> confirmation and tracking of rentals</a:t>
            </a:r>
            <a:endParaRPr lang="en-US" sz="1600" dirty="0"/>
          </a:p>
          <a:p>
            <a:r>
              <a:rPr lang="en-US" sz="1800" dirty="0" smtClean="0"/>
              <a:t>Damage and repair policy</a:t>
            </a:r>
          </a:p>
          <a:p>
            <a:pPr lvl="1"/>
            <a:r>
              <a:rPr lang="en-US" sz="1600" dirty="0" smtClean="0"/>
              <a:t>Unqualified or inexperienced operators cause damage </a:t>
            </a:r>
          </a:p>
          <a:p>
            <a:pPr lvl="1"/>
            <a:r>
              <a:rPr lang="en-US" sz="1600" dirty="0" smtClean="0"/>
              <a:t>Repairs could run as high as $2,000.00 for CTS</a:t>
            </a:r>
          </a:p>
          <a:p>
            <a:pPr lvl="1"/>
            <a:r>
              <a:rPr lang="en-US" sz="1600" dirty="0" smtClean="0"/>
              <a:t>Security Deposit for damage ?</a:t>
            </a:r>
          </a:p>
          <a:p>
            <a:r>
              <a:rPr lang="en-US" sz="1800" dirty="0" smtClean="0"/>
              <a:t>Share Secondary Keys and Passwords for ALL storage units</a:t>
            </a:r>
            <a:endParaRPr lang="en-US" sz="1800" dirty="0"/>
          </a:p>
        </p:txBody>
      </p:sp>
      <p:sp>
        <p:nvSpPr>
          <p:cNvPr id="4" name="5-Point Star 3"/>
          <p:cNvSpPr/>
          <p:nvPr/>
        </p:nvSpPr>
        <p:spPr>
          <a:xfrm>
            <a:off x="7315200" y="1600200"/>
            <a:ext cx="1371600" cy="1371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043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848600" cy="4553712"/>
          </a:xfrm>
        </p:spPr>
        <p:txBody>
          <a:bodyPr>
            <a:noAutofit/>
          </a:bodyPr>
          <a:lstStyle/>
          <a:p>
            <a:pPr algn="ctr">
              <a:spcBef>
                <a:spcPts val="3000"/>
              </a:spcBef>
            </a:pPr>
            <a:r>
              <a:rPr lang="en-US" sz="7200" dirty="0">
                <a:ln>
                  <a:solidFill>
                    <a:schemeClr val="tx1"/>
                  </a:solidFill>
                </a:ln>
                <a:effectLst>
                  <a:outerShdw blurRad="38100" dist="38100" dir="2700000" algn="tl">
                    <a:srgbClr val="000000">
                      <a:alpha val="43137"/>
                    </a:srgbClr>
                  </a:outerShdw>
                </a:effectLst>
              </a:rPr>
              <a:t>Future Requirements </a:t>
            </a:r>
            <a:r>
              <a:rPr lang="en-US" sz="7200" dirty="0" smtClean="0">
                <a:ln>
                  <a:solidFill>
                    <a:schemeClr val="tx1"/>
                  </a:solidFill>
                </a:ln>
                <a:effectLst>
                  <a:outerShdw blurRad="38100" dist="38100" dir="2700000" algn="tl">
                    <a:srgbClr val="000000">
                      <a:alpha val="43137"/>
                    </a:srgbClr>
                  </a:outerShdw>
                </a:effectLst>
              </a:rPr>
              <a:t/>
            </a:r>
            <a:br>
              <a:rPr lang="en-US" sz="7200" dirty="0" smtClean="0">
                <a:ln>
                  <a:solidFill>
                    <a:schemeClr val="tx1"/>
                  </a:solidFill>
                </a:ln>
                <a:effectLst>
                  <a:outerShdw blurRad="38100" dist="38100" dir="2700000" algn="tl">
                    <a:srgbClr val="000000">
                      <a:alpha val="43137"/>
                    </a:srgbClr>
                  </a:outerShdw>
                </a:effectLst>
              </a:rPr>
            </a:br>
            <a:r>
              <a:rPr lang="en-US" sz="7200" dirty="0" smtClean="0">
                <a:ln>
                  <a:solidFill>
                    <a:schemeClr val="tx1"/>
                  </a:solidFill>
                </a:ln>
                <a:effectLst>
                  <a:outerShdw blurRad="38100" dist="38100" dir="2700000" algn="tl">
                    <a:srgbClr val="000000">
                      <a:alpha val="43137"/>
                    </a:srgbClr>
                  </a:outerShdw>
                </a:effectLst>
              </a:rPr>
              <a:t>and </a:t>
            </a:r>
            <a:br>
              <a:rPr lang="en-US" sz="7200" dirty="0" smtClean="0">
                <a:ln>
                  <a:solidFill>
                    <a:schemeClr val="tx1"/>
                  </a:solidFill>
                </a:ln>
                <a:effectLst>
                  <a:outerShdw blurRad="38100" dist="38100" dir="2700000" algn="tl">
                    <a:srgbClr val="000000">
                      <a:alpha val="43137"/>
                    </a:srgbClr>
                  </a:outerShdw>
                </a:effectLst>
              </a:rPr>
            </a:br>
            <a:r>
              <a:rPr lang="en-US" sz="7200" dirty="0" smtClean="0">
                <a:ln>
                  <a:solidFill>
                    <a:schemeClr val="tx1"/>
                  </a:solidFill>
                </a:ln>
                <a:effectLst>
                  <a:outerShdw blurRad="38100" dist="38100" dir="2700000" algn="tl">
                    <a:srgbClr val="000000">
                      <a:alpha val="43137"/>
                    </a:srgbClr>
                  </a:outerShdw>
                </a:effectLst>
              </a:rPr>
              <a:t>Acquisitions</a:t>
            </a:r>
            <a:endParaRPr lang="en-US" sz="7200" dirty="0">
              <a:ln>
                <a:solidFill>
                  <a:schemeClr val="tx1"/>
                </a:solidFill>
              </a:ln>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 y="3429000"/>
            <a:ext cx="3333750" cy="1114425"/>
          </a:xfrm>
          <a:prstGeom prst="rect">
            <a:avLst/>
          </a:prstGeom>
        </p:spPr>
      </p:pic>
    </p:spTree>
    <p:extLst>
      <p:ext uri="{BB962C8B-B14F-4D97-AF65-F5344CB8AC3E}">
        <p14:creationId xmlns:p14="http://schemas.microsoft.com/office/powerpoint/2010/main" val="3185886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sz="6000" dirty="0" smtClean="0">
                <a:ln>
                  <a:solidFill>
                    <a:schemeClr val="tx1"/>
                  </a:solidFill>
                </a:ln>
                <a:effectLst>
                  <a:outerShdw blurRad="38100" dist="38100" dir="2700000" algn="tl">
                    <a:srgbClr val="000000">
                      <a:alpha val="43137"/>
                    </a:srgbClr>
                  </a:outerShdw>
                </a:effectLst>
              </a:rPr>
              <a:t>DOLPHIN WATCHES</a:t>
            </a:r>
            <a:endParaRPr lang="en-US" sz="6000" dirty="0">
              <a:ln>
                <a:solidFill>
                  <a:schemeClr val="tx1"/>
                </a:solidFill>
              </a:ln>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4114800" cy="4434840"/>
          </a:xfrm>
        </p:spPr>
        <p:txBody>
          <a:bodyPr/>
          <a:lstStyle/>
          <a:p>
            <a:pPr marL="0" indent="0" algn="ctr">
              <a:buNone/>
            </a:pPr>
            <a:r>
              <a:rPr lang="en-US" b="1" u="sng" dirty="0" smtClean="0"/>
              <a:t>PROS</a:t>
            </a:r>
          </a:p>
          <a:p>
            <a:r>
              <a:rPr lang="en-US" sz="1600" dirty="0" smtClean="0"/>
              <a:t>Automatic timing</a:t>
            </a:r>
          </a:p>
          <a:p>
            <a:r>
              <a:rPr lang="en-US" sz="1600" dirty="0" smtClean="0"/>
              <a:t>Less paperwork</a:t>
            </a:r>
          </a:p>
          <a:p>
            <a:pPr lvl="1">
              <a:buFont typeface="Wingdings" pitchFamily="2" charset="2"/>
              <a:buChar char="Ø"/>
            </a:pPr>
            <a:r>
              <a:rPr lang="en-US" sz="1600" dirty="0" smtClean="0"/>
              <a:t>Continuous Lane/Timer sheets works best</a:t>
            </a:r>
            <a:endParaRPr lang="en-US" sz="1600" dirty="0"/>
          </a:p>
          <a:p>
            <a:pPr lvl="0"/>
            <a:r>
              <a:rPr lang="en-US" sz="1600" dirty="0" smtClean="0">
                <a:solidFill>
                  <a:prstClr val="black"/>
                </a:solidFill>
              </a:rPr>
              <a:t>System Reset function for all watches with new firmware</a:t>
            </a:r>
          </a:p>
          <a:p>
            <a:pPr lvl="0"/>
            <a:r>
              <a:rPr lang="en-US" sz="1600" dirty="0" smtClean="0">
                <a:solidFill>
                  <a:prstClr val="black"/>
                </a:solidFill>
              </a:rPr>
              <a:t>Reduces Heat Malfunction calculations</a:t>
            </a:r>
          </a:p>
          <a:p>
            <a:pPr lvl="0"/>
            <a:r>
              <a:rPr lang="en-US" sz="1600" dirty="0" smtClean="0">
                <a:solidFill>
                  <a:prstClr val="black"/>
                </a:solidFill>
              </a:rPr>
              <a:t>Electronic starting function if desired</a:t>
            </a:r>
          </a:p>
          <a:p>
            <a:pPr lvl="0"/>
            <a:r>
              <a:rPr lang="en-US" sz="1600" dirty="0" smtClean="0">
                <a:solidFill>
                  <a:prstClr val="black"/>
                </a:solidFill>
              </a:rPr>
              <a:t>Great alternative for fully automated timing system with pads, cables, and CTS.</a:t>
            </a:r>
            <a:endParaRPr lang="en-US" sz="1600" dirty="0">
              <a:solidFill>
                <a:prstClr val="black"/>
              </a:solidFill>
            </a:endParaRPr>
          </a:p>
          <a:p>
            <a:pPr lvl="1">
              <a:buFont typeface="Wingdings" pitchFamily="2" charset="2"/>
              <a:buChar char="Ø"/>
            </a:pPr>
            <a:endParaRPr lang="en-US" sz="1600" dirty="0"/>
          </a:p>
        </p:txBody>
      </p:sp>
      <p:sp>
        <p:nvSpPr>
          <p:cNvPr id="4" name="Content Placeholder 3"/>
          <p:cNvSpPr>
            <a:spLocks noGrp="1"/>
          </p:cNvSpPr>
          <p:nvPr>
            <p:ph sz="half" idx="2"/>
          </p:nvPr>
        </p:nvSpPr>
        <p:spPr>
          <a:xfrm>
            <a:off x="4648200" y="1600200"/>
            <a:ext cx="4038600" cy="4434840"/>
          </a:xfrm>
        </p:spPr>
        <p:txBody>
          <a:bodyPr/>
          <a:lstStyle/>
          <a:p>
            <a:pPr marL="0" indent="0" algn="ctr">
              <a:buNone/>
            </a:pPr>
            <a:r>
              <a:rPr lang="en-US" b="1" u="sng" dirty="0" smtClean="0"/>
              <a:t>CONS</a:t>
            </a:r>
          </a:p>
          <a:p>
            <a:r>
              <a:rPr lang="en-US" sz="1400" dirty="0" smtClean="0"/>
              <a:t>Costs - $4,340.00 for 2 watch/10 lane pool</a:t>
            </a:r>
          </a:p>
          <a:p>
            <a:r>
              <a:rPr lang="en-US" sz="1400" dirty="0" smtClean="0"/>
              <a:t>Requires additional Meet Manager software</a:t>
            </a:r>
          </a:p>
          <a:p>
            <a:r>
              <a:rPr lang="en-US" sz="1400" dirty="0" smtClean="0"/>
              <a:t>Short battery life</a:t>
            </a:r>
          </a:p>
          <a:p>
            <a:pPr lvl="1">
              <a:buFont typeface="Wingdings" pitchFamily="2" charset="2"/>
              <a:buChar char="Ø"/>
            </a:pPr>
            <a:r>
              <a:rPr lang="en-US" sz="1200" dirty="0" smtClean="0"/>
              <a:t>9 volt battery last only 2 sessions</a:t>
            </a:r>
          </a:p>
          <a:p>
            <a:pPr lvl="1">
              <a:buFont typeface="Wingdings" pitchFamily="2" charset="2"/>
              <a:buChar char="Ø"/>
            </a:pPr>
            <a:r>
              <a:rPr lang="en-US" sz="1200" dirty="0" smtClean="0"/>
              <a:t>Batteries cost + $2.00</a:t>
            </a:r>
          </a:p>
          <a:p>
            <a:pPr lvl="0"/>
            <a:r>
              <a:rPr lang="en-US" sz="1400" dirty="0" smtClean="0">
                <a:solidFill>
                  <a:prstClr val="black"/>
                </a:solidFill>
              </a:rPr>
              <a:t>Operator Responsibilities</a:t>
            </a:r>
          </a:p>
          <a:p>
            <a:pPr lvl="1"/>
            <a:r>
              <a:rPr lang="en-US" sz="1200" dirty="0" smtClean="0"/>
              <a:t>Recorder has to pull in time unless host team/facility has Network/Pro MM Upgrade to run a second computer.</a:t>
            </a:r>
          </a:p>
          <a:p>
            <a:pPr lvl="1"/>
            <a:r>
              <a:rPr lang="en-US" sz="1200" dirty="0" smtClean="0"/>
              <a:t>Second Recorder and second computer required with Pro software unless CTS operator does double duty </a:t>
            </a:r>
          </a:p>
          <a:p>
            <a:pPr lvl="0"/>
            <a:r>
              <a:rPr lang="en-US" sz="1400" dirty="0" smtClean="0">
                <a:solidFill>
                  <a:prstClr val="black"/>
                </a:solidFill>
              </a:rPr>
              <a:t>Watch times are totally lost for 2 heats if watches are not reset before the next heat</a:t>
            </a:r>
          </a:p>
          <a:p>
            <a:pPr lvl="0"/>
            <a:r>
              <a:rPr lang="en-US" sz="1400" dirty="0" smtClean="0">
                <a:solidFill>
                  <a:prstClr val="black"/>
                </a:solidFill>
              </a:rPr>
              <a:t>Still need a Head Timer for failed starts</a:t>
            </a:r>
          </a:p>
          <a:p>
            <a:pPr lvl="0"/>
            <a:r>
              <a:rPr lang="en-US" sz="1400" dirty="0" smtClean="0">
                <a:solidFill>
                  <a:prstClr val="black"/>
                </a:solidFill>
              </a:rPr>
              <a:t>Costly to repair and expensive to replace</a:t>
            </a:r>
          </a:p>
          <a:p>
            <a:pPr lvl="0"/>
            <a:endParaRPr lang="en-US" dirty="0"/>
          </a:p>
        </p:txBody>
      </p:sp>
    </p:spTree>
    <p:extLst>
      <p:ext uri="{BB962C8B-B14F-4D97-AF65-F5344CB8AC3E}">
        <p14:creationId xmlns:p14="http://schemas.microsoft.com/office/powerpoint/2010/main" val="223591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807212"/>
          </a:xfrm>
        </p:spPr>
        <p:txBody>
          <a:bodyPr>
            <a:noAutofit/>
          </a:bodyPr>
          <a:lstStyle/>
          <a:p>
            <a:pPr algn="ctr" fontAlgn="auto">
              <a:spcAft>
                <a:spcPts val="0"/>
              </a:spcAft>
              <a:defRPr/>
            </a:pPr>
            <a:r>
              <a:rPr lang="en-US" sz="6000" dirty="0" smtClean="0">
                <a:ln>
                  <a:solidFill>
                    <a:schemeClr val="tx1"/>
                  </a:solidFill>
                </a:ln>
                <a:effectLst>
                  <a:outerShdw blurRad="38100" dist="38100" dir="2700000" algn="tl">
                    <a:srgbClr val="000000">
                      <a:alpha val="43137"/>
                    </a:srgbClr>
                  </a:outerShdw>
                </a:effectLst>
              </a:rPr>
              <a:t>VSI Mission</a:t>
            </a:r>
            <a:endParaRPr lang="en-US" sz="6000" dirty="0">
              <a:ln>
                <a:solidFill>
                  <a:schemeClr val="tx1"/>
                </a:solidFill>
              </a:ln>
              <a:effectLst>
                <a:outerShdw blurRad="38100" dist="38100" dir="2700000" algn="tl">
                  <a:srgbClr val="000000">
                    <a:alpha val="43137"/>
                  </a:srgbClr>
                </a:outerShdw>
              </a:effectLst>
            </a:endParaRPr>
          </a:p>
        </p:txBody>
      </p:sp>
      <p:sp>
        <p:nvSpPr>
          <p:cNvPr id="14338" name="TextBox 2"/>
          <p:cNvSpPr txBox="1">
            <a:spLocks noChangeArrowheads="1"/>
          </p:cNvSpPr>
          <p:nvPr/>
        </p:nvSpPr>
        <p:spPr bwMode="auto">
          <a:xfrm>
            <a:off x="914400" y="1816100"/>
            <a:ext cx="7315200" cy="1384300"/>
          </a:xfrm>
          <a:prstGeom prst="rect">
            <a:avLst/>
          </a:prstGeom>
          <a:noFill/>
          <a:ln w="9525">
            <a:noFill/>
            <a:miter lim="800000"/>
            <a:headEnd/>
            <a:tailEnd/>
          </a:ln>
        </p:spPr>
        <p:txBody>
          <a:bodyPr>
            <a:spAutoFit/>
          </a:bodyPr>
          <a:lstStyle/>
          <a:p>
            <a:pPr algn="ctr"/>
            <a:r>
              <a:rPr lang="en-US" sz="1400" b="1" dirty="0"/>
              <a:t>Virginia Swimming is committed to offering a balanced competitive swimming program for athletes of all ages and ability levels.  In addition to offering an annual program of swimming meets for athletes at every level, we also offer unique educational and training opportunities and experiences to our member athletes, coaches and volunteers in the form of local, regional and national level swimming camps, workshops and clinics.</a:t>
            </a:r>
            <a:endParaRPr lang="en-US" sz="1400" dirty="0"/>
          </a:p>
        </p:txBody>
      </p:sp>
      <p:sp>
        <p:nvSpPr>
          <p:cNvPr id="4" name="TextBox 3"/>
          <p:cNvSpPr txBox="1"/>
          <p:nvPr/>
        </p:nvSpPr>
        <p:spPr>
          <a:xfrm>
            <a:off x="914400" y="3352800"/>
            <a:ext cx="7315200" cy="2219325"/>
          </a:xfrm>
          <a:prstGeom prst="rect">
            <a:avLst/>
          </a:prstGeom>
          <a:noFill/>
        </p:spPr>
        <p:txBody>
          <a:bodyPr>
            <a:spAutoFit/>
          </a:bodyPr>
          <a:lstStyle/>
          <a:p>
            <a:r>
              <a:rPr lang="en-US" sz="1400" b="1" dirty="0">
                <a:cs typeface="Arial" charset="0"/>
              </a:rPr>
              <a:t>Virginia Swimming strives for Excellence!</a:t>
            </a:r>
            <a:br>
              <a:rPr lang="en-US" sz="1400" b="1" dirty="0">
                <a:cs typeface="Arial" charset="0"/>
              </a:rPr>
            </a:br>
            <a:r>
              <a:rPr lang="en-US" sz="1400" b="1" dirty="0">
                <a:cs typeface="Arial" charset="0"/>
              </a:rPr>
              <a:t>We will: </a:t>
            </a:r>
            <a:r>
              <a:rPr lang="en-US" sz="1400" dirty="0">
                <a:cs typeface="Arial" charset="0"/>
              </a:rPr>
              <a:t> </a:t>
            </a:r>
          </a:p>
          <a:p>
            <a:pPr marL="519113" lvl="1" indent="-279400">
              <a:buFont typeface="Arial" charset="0"/>
              <a:buChar char="•"/>
            </a:pPr>
            <a:r>
              <a:rPr lang="en-US" sz="1400" b="1" dirty="0">
                <a:cs typeface="Arial" charset="0"/>
              </a:rPr>
              <a:t>Provide opportunities for swimmers of all abilities to achieve to the highest level of their capability through effective, innovative and inspired events and programs.</a:t>
            </a:r>
            <a:r>
              <a:rPr lang="en-US" sz="1400" dirty="0">
                <a:cs typeface="Arial" charset="0"/>
              </a:rPr>
              <a:t> </a:t>
            </a:r>
          </a:p>
          <a:p>
            <a:pPr marL="519113" lvl="1" indent="-279400">
              <a:buFont typeface="Arial" charset="0"/>
              <a:buChar char="•"/>
            </a:pPr>
            <a:r>
              <a:rPr lang="en-US" sz="1400" b="1" dirty="0">
                <a:cs typeface="Arial" charset="0"/>
              </a:rPr>
              <a:t>Support and sustain excellence among all non-athlete members through education, encouragement, and recognition.</a:t>
            </a:r>
            <a:r>
              <a:rPr lang="en-US" sz="1400" dirty="0">
                <a:cs typeface="Arial" charset="0"/>
              </a:rPr>
              <a:t> </a:t>
            </a:r>
          </a:p>
          <a:p>
            <a:pPr marL="519113" lvl="1" indent="-279400">
              <a:buFont typeface="Arial" charset="0"/>
              <a:buChar char="•"/>
            </a:pPr>
            <a:r>
              <a:rPr lang="en-US" sz="1400" b="1" dirty="0">
                <a:cs typeface="Arial" charset="0"/>
              </a:rPr>
              <a:t>Embody the highest standards of sportsmanship and, in recognition that swimming is but one part of our existence, promote those values that lead to success in all aspects of life.  </a:t>
            </a:r>
            <a:endParaRPr lang="en-US" sz="1400" dirty="0">
              <a:cs typeface="Arial" charset="0"/>
            </a:endParaRPr>
          </a:p>
        </p:txBody>
      </p:sp>
      <p:sp>
        <p:nvSpPr>
          <p:cNvPr id="14340" name="TextBox 4"/>
          <p:cNvSpPr txBox="1">
            <a:spLocks noChangeArrowheads="1"/>
          </p:cNvSpPr>
          <p:nvPr/>
        </p:nvSpPr>
        <p:spPr bwMode="auto">
          <a:xfrm>
            <a:off x="914400" y="6172200"/>
            <a:ext cx="7315200" cy="338138"/>
          </a:xfrm>
          <a:prstGeom prst="rect">
            <a:avLst/>
          </a:prstGeom>
          <a:noFill/>
          <a:ln w="9525">
            <a:noFill/>
            <a:miter lim="800000"/>
            <a:headEnd/>
            <a:tailEnd/>
          </a:ln>
        </p:spPr>
        <p:txBody>
          <a:bodyPr>
            <a:spAutoFit/>
          </a:bodyPr>
          <a:lstStyle/>
          <a:p>
            <a:pPr algn="ctr"/>
            <a:r>
              <a:rPr lang="en-US" sz="1600" b="1" dirty="0">
                <a:solidFill>
                  <a:srgbClr val="0070C0"/>
                </a:solidFill>
                <a:cs typeface="Arial" charset="0"/>
              </a:rPr>
              <a:t>Build the Base  -  Promote the Sport  -  Achieve Competitive Success</a:t>
            </a:r>
            <a:endParaRPr lang="en-US" sz="1600" dirty="0">
              <a:solidFill>
                <a:srgbClr val="0070C0"/>
              </a:solidFill>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sz="5800" dirty="0" smtClean="0">
                <a:ln>
                  <a:solidFill>
                    <a:schemeClr val="tx1"/>
                  </a:solidFill>
                </a:ln>
                <a:effectLst>
                  <a:outerShdw blurRad="38100" dist="38100" dir="2700000" algn="tl">
                    <a:srgbClr val="000000">
                      <a:alpha val="43137"/>
                    </a:srgbClr>
                  </a:outerShdw>
                </a:effectLst>
              </a:rPr>
              <a:t>RELAY JUDGING PADS</a:t>
            </a:r>
            <a:endParaRPr lang="en-US" sz="5800" dirty="0">
              <a:ln>
                <a:solidFill>
                  <a:schemeClr val="tx1"/>
                </a:solidFill>
              </a:ln>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2057400"/>
            <a:ext cx="4038600" cy="4297524"/>
          </a:xfrm>
        </p:spPr>
        <p:txBody>
          <a:bodyPr/>
          <a:lstStyle/>
          <a:p>
            <a:pPr marL="0" indent="0" algn="ctr">
              <a:buNone/>
            </a:pPr>
            <a:r>
              <a:rPr lang="en-US" b="1" u="sng" dirty="0" smtClean="0"/>
              <a:t>PROS</a:t>
            </a:r>
          </a:p>
          <a:p>
            <a:r>
              <a:rPr lang="en-US" sz="1800" dirty="0" smtClean="0"/>
              <a:t>Light weight construction</a:t>
            </a:r>
          </a:p>
          <a:p>
            <a:pPr lvl="1"/>
            <a:r>
              <a:rPr lang="en-US" sz="1400" dirty="0" smtClean="0"/>
              <a:t>12 </a:t>
            </a:r>
            <a:r>
              <a:rPr lang="en-US" sz="1400" dirty="0" err="1" smtClean="0"/>
              <a:t>lb</a:t>
            </a:r>
            <a:r>
              <a:rPr lang="en-US" sz="1400" dirty="0" smtClean="0"/>
              <a:t> plastic </a:t>
            </a:r>
            <a:r>
              <a:rPr lang="en-US" sz="1400" dirty="0" err="1" smtClean="0"/>
              <a:t>vs</a:t>
            </a:r>
            <a:r>
              <a:rPr lang="en-US" sz="1400" dirty="0" smtClean="0"/>
              <a:t> 25+ </a:t>
            </a:r>
            <a:r>
              <a:rPr lang="en-US" sz="1400" dirty="0" err="1" smtClean="0"/>
              <a:t>lb</a:t>
            </a:r>
            <a:r>
              <a:rPr lang="en-US" sz="1400" dirty="0" smtClean="0"/>
              <a:t> stainless steel </a:t>
            </a:r>
          </a:p>
          <a:p>
            <a:r>
              <a:rPr lang="en-US" sz="1800" dirty="0" smtClean="0"/>
              <a:t>New pads are more weight sensitive </a:t>
            </a:r>
          </a:p>
          <a:p>
            <a:pPr lvl="1"/>
            <a:r>
              <a:rPr lang="en-US" sz="1400" dirty="0" smtClean="0"/>
              <a:t>55+ </a:t>
            </a:r>
            <a:r>
              <a:rPr lang="en-US" sz="1400" dirty="0" err="1" smtClean="0"/>
              <a:t>lbs</a:t>
            </a:r>
            <a:r>
              <a:rPr lang="en-US" sz="1400" dirty="0" smtClean="0"/>
              <a:t> </a:t>
            </a:r>
            <a:r>
              <a:rPr lang="en-US" sz="1400" dirty="0" err="1" smtClean="0"/>
              <a:t>vs</a:t>
            </a:r>
            <a:r>
              <a:rPr lang="en-US" sz="1400" dirty="0" smtClean="0"/>
              <a:t> 90+ </a:t>
            </a:r>
            <a:r>
              <a:rPr lang="en-US" sz="1400" dirty="0" err="1" smtClean="0"/>
              <a:t>lbs</a:t>
            </a:r>
            <a:r>
              <a:rPr lang="en-US" sz="1400" dirty="0" smtClean="0"/>
              <a:t> (old ones)</a:t>
            </a:r>
          </a:p>
          <a:p>
            <a:r>
              <a:rPr lang="en-US" sz="1800" dirty="0" smtClean="0"/>
              <a:t>Relay </a:t>
            </a:r>
            <a:r>
              <a:rPr lang="en-US" sz="1800" dirty="0"/>
              <a:t>take-off judging validation</a:t>
            </a:r>
          </a:p>
          <a:p>
            <a:endParaRPr lang="en-US" sz="2000" dirty="0"/>
          </a:p>
        </p:txBody>
      </p:sp>
      <p:sp>
        <p:nvSpPr>
          <p:cNvPr id="4" name="Content Placeholder 3"/>
          <p:cNvSpPr>
            <a:spLocks noGrp="1"/>
          </p:cNvSpPr>
          <p:nvPr>
            <p:ph sz="half" idx="2"/>
          </p:nvPr>
        </p:nvSpPr>
        <p:spPr>
          <a:xfrm>
            <a:off x="4648200" y="2057400"/>
            <a:ext cx="4038600" cy="4297524"/>
          </a:xfrm>
        </p:spPr>
        <p:txBody>
          <a:bodyPr/>
          <a:lstStyle/>
          <a:p>
            <a:pPr marL="0" indent="0" algn="ctr">
              <a:buNone/>
            </a:pPr>
            <a:r>
              <a:rPr lang="en-US" b="1" u="sng" dirty="0" smtClean="0"/>
              <a:t>CONS</a:t>
            </a:r>
          </a:p>
          <a:p>
            <a:r>
              <a:rPr lang="en-US" sz="1800" dirty="0" smtClean="0"/>
              <a:t>Expensive - $9000.00 for a 10 lane pool</a:t>
            </a:r>
          </a:p>
          <a:p>
            <a:r>
              <a:rPr lang="en-US" sz="1800" dirty="0" smtClean="0"/>
              <a:t>Weight sensitive – Not usable for smaller swimmers</a:t>
            </a:r>
          </a:p>
          <a:p>
            <a:r>
              <a:rPr lang="en-US" sz="1800" dirty="0" smtClean="0"/>
              <a:t>Creates ghost readings for the “A” button</a:t>
            </a:r>
          </a:p>
          <a:p>
            <a:r>
              <a:rPr lang="en-US" sz="1800" dirty="0" smtClean="0"/>
              <a:t>Only used for Championship meets</a:t>
            </a:r>
          </a:p>
          <a:p>
            <a:r>
              <a:rPr lang="en-US" sz="1800" dirty="0" smtClean="0"/>
              <a:t>VSI not currently using pads for validation of relay take-offs</a:t>
            </a:r>
          </a:p>
          <a:p>
            <a:endParaRPr lang="en-US" dirty="0"/>
          </a:p>
        </p:txBody>
      </p:sp>
      <p:sp>
        <p:nvSpPr>
          <p:cNvPr id="5" name="TextBox 4"/>
          <p:cNvSpPr txBox="1"/>
          <p:nvPr/>
        </p:nvSpPr>
        <p:spPr>
          <a:xfrm>
            <a:off x="914400" y="1600200"/>
            <a:ext cx="7315200" cy="400110"/>
          </a:xfrm>
          <a:prstGeom prst="rect">
            <a:avLst/>
          </a:prstGeom>
          <a:noFill/>
        </p:spPr>
        <p:txBody>
          <a:bodyPr wrap="square" rtlCol="0">
            <a:spAutoFit/>
          </a:bodyPr>
          <a:lstStyle/>
          <a:p>
            <a:pPr algn="ctr"/>
            <a:r>
              <a:rPr lang="en-US" sz="2000" b="1" dirty="0" smtClean="0"/>
              <a:t>Add to inventory or Replace existing stainless steel pads</a:t>
            </a:r>
            <a:endParaRPr lang="en-US" sz="2000" b="1" dirty="0"/>
          </a:p>
        </p:txBody>
      </p:sp>
    </p:spTree>
    <p:extLst>
      <p:ext uri="{BB962C8B-B14F-4D97-AF65-F5344CB8AC3E}">
        <p14:creationId xmlns:p14="http://schemas.microsoft.com/office/powerpoint/2010/main" val="2930183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ln>
                  <a:solidFill>
                    <a:schemeClr val="tx1"/>
                  </a:solidFill>
                </a:ln>
                <a:effectLst>
                  <a:outerShdw blurRad="38100" dist="38100" dir="2700000" algn="tl">
                    <a:srgbClr val="000000">
                      <a:alpha val="43137"/>
                    </a:srgbClr>
                  </a:outerShdw>
                </a:effectLst>
              </a:rPr>
              <a:t>CTS TIMER SYSTEM</a:t>
            </a:r>
            <a:endParaRPr lang="en-US" sz="6000" dirty="0">
              <a:ln>
                <a:solidFill>
                  <a:schemeClr val="tx1"/>
                </a:solidFill>
              </a:ln>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914400" y="2514600"/>
            <a:ext cx="7772400" cy="3794915"/>
          </a:xfrm>
        </p:spPr>
        <p:txBody>
          <a:bodyPr>
            <a:noAutofit/>
          </a:bodyPr>
          <a:lstStyle/>
          <a:p>
            <a:r>
              <a:rPr lang="en-US" sz="2400" dirty="0" smtClean="0"/>
              <a:t>Current Inventory</a:t>
            </a:r>
          </a:p>
          <a:p>
            <a:pPr lvl="1"/>
            <a:r>
              <a:rPr lang="en-US" sz="2000" b="1" dirty="0" smtClean="0"/>
              <a:t>5 – CTS 5’s</a:t>
            </a:r>
          </a:p>
          <a:p>
            <a:pPr lvl="2"/>
            <a:r>
              <a:rPr lang="en-US" sz="1800" dirty="0"/>
              <a:t>N</a:t>
            </a:r>
            <a:r>
              <a:rPr lang="en-US" sz="1800" dirty="0" smtClean="0"/>
              <a:t>one being used now</a:t>
            </a:r>
          </a:p>
          <a:p>
            <a:pPr lvl="2"/>
            <a:r>
              <a:rPr lang="en-US" sz="1800" dirty="0" smtClean="0"/>
              <a:t>All stored in non-climate controlled storage</a:t>
            </a:r>
          </a:p>
          <a:p>
            <a:pPr lvl="2"/>
            <a:r>
              <a:rPr lang="en-US" sz="1800" dirty="0" smtClean="0"/>
              <a:t>No trade in value for new CTS-6 </a:t>
            </a:r>
          </a:p>
          <a:p>
            <a:pPr lvl="2"/>
            <a:r>
              <a:rPr lang="en-US" sz="1800" dirty="0" smtClean="0"/>
              <a:t>Current condition unknown</a:t>
            </a:r>
          </a:p>
          <a:p>
            <a:pPr lvl="1"/>
            <a:r>
              <a:rPr lang="en-US" sz="2000" b="1" dirty="0" smtClean="0"/>
              <a:t>6 – CTS 6’s</a:t>
            </a:r>
          </a:p>
          <a:p>
            <a:pPr lvl="2"/>
            <a:r>
              <a:rPr lang="en-US" sz="1800" dirty="0" smtClean="0"/>
              <a:t>Some need firmware and USB upgrade ( $200.00 + shipping)</a:t>
            </a:r>
          </a:p>
          <a:p>
            <a:pPr lvl="2"/>
            <a:r>
              <a:rPr lang="en-US" sz="1800" dirty="0" smtClean="0"/>
              <a:t>Purchase 1 backup CTS 6 to be shared by all districts ?</a:t>
            </a:r>
          </a:p>
          <a:p>
            <a:pPr lvl="2"/>
            <a:r>
              <a:rPr lang="en-US" sz="1800" dirty="0" smtClean="0"/>
              <a:t>Purchase 1 backup CTS 6 for each district?</a:t>
            </a:r>
            <a:endParaRPr lang="en-US" sz="1800" dirty="0"/>
          </a:p>
        </p:txBody>
      </p:sp>
      <p:sp>
        <p:nvSpPr>
          <p:cNvPr id="5" name="TextBox 4"/>
          <p:cNvSpPr txBox="1"/>
          <p:nvPr/>
        </p:nvSpPr>
        <p:spPr>
          <a:xfrm>
            <a:off x="457200" y="2057400"/>
            <a:ext cx="8229600" cy="400110"/>
          </a:xfrm>
          <a:prstGeom prst="rect">
            <a:avLst/>
          </a:prstGeom>
          <a:noFill/>
        </p:spPr>
        <p:txBody>
          <a:bodyPr wrap="square" rtlCol="0">
            <a:spAutoFit/>
          </a:bodyPr>
          <a:lstStyle/>
          <a:p>
            <a:pPr algn="ctr"/>
            <a:r>
              <a:rPr lang="en-US" sz="2000" b="1" dirty="0" smtClean="0"/>
              <a:t>Use what we have or retire old 5’s and purchase additional 6’s?</a:t>
            </a:r>
            <a:endParaRPr lang="en-US" sz="2000" b="1" dirty="0"/>
          </a:p>
        </p:txBody>
      </p:sp>
    </p:spTree>
    <p:extLst>
      <p:ext uri="{BB962C8B-B14F-4D97-AF65-F5344CB8AC3E}">
        <p14:creationId xmlns:p14="http://schemas.microsoft.com/office/powerpoint/2010/main" val="3531856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05800" cy="3182112"/>
          </a:xfrm>
        </p:spPr>
        <p:txBody>
          <a:bodyPr>
            <a:noAutofit/>
          </a:bodyPr>
          <a:lstStyle/>
          <a:p>
            <a:pPr algn="ctr">
              <a:spcBef>
                <a:spcPts val="3000"/>
              </a:spcBef>
            </a:pPr>
            <a:r>
              <a:rPr lang="en-US" sz="7200" dirty="0" smtClean="0">
                <a:ln>
                  <a:solidFill>
                    <a:schemeClr val="tx1"/>
                  </a:solidFill>
                </a:ln>
                <a:effectLst>
                  <a:outerShdw blurRad="38100" dist="38100" dir="2700000" algn="tl">
                    <a:srgbClr val="000000">
                      <a:alpha val="43137"/>
                    </a:srgbClr>
                  </a:outerShdw>
                </a:effectLst>
              </a:rPr>
              <a:t>Directions </a:t>
            </a:r>
            <a:br>
              <a:rPr lang="en-US" sz="7200" dirty="0" smtClean="0">
                <a:ln>
                  <a:solidFill>
                    <a:schemeClr val="tx1"/>
                  </a:solidFill>
                </a:ln>
                <a:effectLst>
                  <a:outerShdw blurRad="38100" dist="38100" dir="2700000" algn="tl">
                    <a:srgbClr val="000000">
                      <a:alpha val="43137"/>
                    </a:srgbClr>
                  </a:outerShdw>
                </a:effectLst>
              </a:rPr>
            </a:br>
            <a:r>
              <a:rPr lang="en-US" sz="7200" dirty="0" smtClean="0">
                <a:ln>
                  <a:solidFill>
                    <a:schemeClr val="tx1"/>
                  </a:solidFill>
                </a:ln>
                <a:effectLst>
                  <a:outerShdw blurRad="38100" dist="38100" dir="2700000" algn="tl">
                    <a:srgbClr val="000000">
                      <a:alpha val="43137"/>
                    </a:srgbClr>
                  </a:outerShdw>
                </a:effectLst>
              </a:rPr>
              <a:t>and </a:t>
            </a:r>
            <a:br>
              <a:rPr lang="en-US" sz="7200" dirty="0" smtClean="0">
                <a:ln>
                  <a:solidFill>
                    <a:schemeClr val="tx1"/>
                  </a:solidFill>
                </a:ln>
                <a:effectLst>
                  <a:outerShdw blurRad="38100" dist="38100" dir="2700000" algn="tl">
                    <a:srgbClr val="000000">
                      <a:alpha val="43137"/>
                    </a:srgbClr>
                  </a:outerShdw>
                </a:effectLst>
              </a:rPr>
            </a:br>
            <a:r>
              <a:rPr lang="en-US" sz="7200" dirty="0" smtClean="0">
                <a:ln>
                  <a:solidFill>
                    <a:schemeClr val="tx1"/>
                  </a:solidFill>
                </a:ln>
                <a:effectLst>
                  <a:outerShdw blurRad="38100" dist="38100" dir="2700000" algn="tl">
                    <a:srgbClr val="000000">
                      <a:alpha val="43137"/>
                    </a:srgbClr>
                  </a:outerShdw>
                </a:effectLst>
              </a:rPr>
              <a:t>Decisions</a:t>
            </a:r>
            <a:endParaRPr lang="en-US" sz="7200" dirty="0">
              <a:ln>
                <a:solidFill>
                  <a:schemeClr val="tx1"/>
                </a:solidFill>
              </a:ln>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850" y="4486275"/>
            <a:ext cx="3333750" cy="2143125"/>
          </a:xfrm>
          <a:prstGeom prst="rect">
            <a:avLst/>
          </a:prstGeom>
        </p:spPr>
      </p:pic>
    </p:spTree>
    <p:extLst>
      <p:ext uri="{BB962C8B-B14F-4D97-AF65-F5344CB8AC3E}">
        <p14:creationId xmlns:p14="http://schemas.microsoft.com/office/powerpoint/2010/main" val="2161848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pPr algn="ctr"/>
            <a:r>
              <a:rPr lang="en-US" sz="6000" dirty="0" smtClean="0">
                <a:ln>
                  <a:solidFill>
                    <a:schemeClr val="tx1"/>
                  </a:solidFill>
                </a:ln>
                <a:effectLst>
                  <a:outerShdw blurRad="38100" dist="38100" dir="2700000" algn="tl">
                    <a:srgbClr val="000000">
                      <a:alpha val="43137"/>
                    </a:srgbClr>
                  </a:outerShdw>
                </a:effectLst>
              </a:rPr>
              <a:t>NEXT STEPS</a:t>
            </a:r>
            <a:endParaRPr lang="en-US" sz="6000" dirty="0">
              <a:ln>
                <a:solidFill>
                  <a:schemeClr val="tx1"/>
                </a:solidFill>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4724400"/>
          </a:xfrm>
        </p:spPr>
        <p:txBody>
          <a:bodyPr/>
          <a:lstStyle/>
          <a:p>
            <a:endParaRPr lang="en-US" sz="800" dirty="0" smtClean="0"/>
          </a:p>
          <a:p>
            <a:r>
              <a:rPr lang="en-US" sz="1600" dirty="0" smtClean="0"/>
              <a:t>Create Mission Statement ?</a:t>
            </a:r>
          </a:p>
          <a:p>
            <a:r>
              <a:rPr lang="en-US" sz="1600" dirty="0" smtClean="0"/>
              <a:t>Reevaluate Inventory requirements based on Club needs ?</a:t>
            </a:r>
          </a:p>
          <a:p>
            <a:r>
              <a:rPr lang="en-US" sz="1600" dirty="0" smtClean="0"/>
              <a:t>Decide what level of support we want to provide for non-VSI activities (Summer League – High School) ?</a:t>
            </a:r>
          </a:p>
          <a:p>
            <a:r>
              <a:rPr lang="en-US" sz="1600" dirty="0" smtClean="0"/>
              <a:t>Retire CTS 5’s ?</a:t>
            </a:r>
          </a:p>
          <a:p>
            <a:r>
              <a:rPr lang="en-US" sz="1600" dirty="0" smtClean="0"/>
              <a:t>Purchase new backup CTS-6 – 1 for the league that can be shared between districts if necessary, or 1 for each district ?</a:t>
            </a:r>
          </a:p>
          <a:p>
            <a:r>
              <a:rPr lang="en-US" sz="1600" dirty="0" smtClean="0"/>
              <a:t>Retire S/S RJP</a:t>
            </a:r>
            <a:r>
              <a:rPr lang="en-US" sz="1600" dirty="0"/>
              <a:t>s</a:t>
            </a:r>
            <a:r>
              <a:rPr lang="en-US" sz="1600" dirty="0" smtClean="0"/>
              <a:t> and/or purchase new plastic pads ?</a:t>
            </a:r>
          </a:p>
          <a:p>
            <a:r>
              <a:rPr lang="en-US" sz="1600" dirty="0" smtClean="0"/>
              <a:t>RJP’s for each district or 2 sets for Championship meet only ?</a:t>
            </a:r>
          </a:p>
          <a:p>
            <a:r>
              <a:rPr lang="en-US" sz="1600" dirty="0" smtClean="0"/>
              <a:t>Establish minimum equipment inventory per district ?</a:t>
            </a:r>
          </a:p>
          <a:p>
            <a:r>
              <a:rPr lang="en-US" sz="1600" dirty="0" smtClean="0"/>
              <a:t>Create Championship Timing inventory at central location ?</a:t>
            </a:r>
          </a:p>
          <a:p>
            <a:r>
              <a:rPr lang="en-US" sz="1600" dirty="0" smtClean="0"/>
              <a:t>Create </a:t>
            </a:r>
            <a:r>
              <a:rPr lang="en-US" sz="1600" dirty="0"/>
              <a:t>R</a:t>
            </a:r>
            <a:r>
              <a:rPr lang="en-US" sz="1600" dirty="0" smtClean="0"/>
              <a:t>ental Agreement, Rental Fees, and Repair </a:t>
            </a:r>
            <a:r>
              <a:rPr lang="en-US" sz="1600" dirty="0"/>
              <a:t>L</a:t>
            </a:r>
            <a:r>
              <a:rPr lang="en-US" sz="1600" dirty="0" smtClean="0"/>
              <a:t>iabilities for non-VSI meets ?</a:t>
            </a:r>
          </a:p>
          <a:p>
            <a:r>
              <a:rPr lang="en-US" sz="1600" dirty="0" smtClean="0"/>
              <a:t>Sign out sheet and usage agreement for VSI clubs with disclaimer for damage or loss of equipment ?</a:t>
            </a:r>
          </a:p>
          <a:p>
            <a:r>
              <a:rPr lang="en-US" sz="1600" dirty="0" smtClean="0"/>
              <a:t>Establish minimum experience levels to operate timing equipment by non-VSI clubs ?</a:t>
            </a:r>
          </a:p>
          <a:p>
            <a:r>
              <a:rPr lang="en-US" sz="1600" dirty="0" smtClean="0"/>
              <a:t>Create Maintenance instructions for District Equipment Manager ?</a:t>
            </a:r>
            <a:endParaRPr lang="en-US" sz="2000" dirty="0" smtClean="0"/>
          </a:p>
          <a:p>
            <a:endParaRPr lang="en-US" dirty="0"/>
          </a:p>
        </p:txBody>
      </p:sp>
      <p:sp>
        <p:nvSpPr>
          <p:cNvPr id="4" name="5-Point Star 3"/>
          <p:cNvSpPr/>
          <p:nvPr/>
        </p:nvSpPr>
        <p:spPr>
          <a:xfrm>
            <a:off x="7315200" y="685800"/>
            <a:ext cx="1371600" cy="1371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799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305800" cy="914400"/>
          </a:xfrm>
        </p:spPr>
        <p:txBody>
          <a:bodyPr>
            <a:noAutofit/>
          </a:bodyPr>
          <a:lstStyle/>
          <a:p>
            <a:pPr algn="ctr">
              <a:spcBef>
                <a:spcPts val="3000"/>
              </a:spcBef>
            </a:pPr>
            <a:r>
              <a:rPr lang="en-US" sz="7200" dirty="0" smtClean="0">
                <a:effectLst>
                  <a:outerShdw blurRad="38100" dist="38100" dir="2700000" algn="tl">
                    <a:srgbClr val="000000">
                      <a:alpha val="43137"/>
                    </a:srgbClr>
                  </a:outerShdw>
                </a:effectLst>
              </a:rPr>
              <a:t>Appendix</a:t>
            </a:r>
            <a:endParaRPr lang="en-US" sz="7200" dirty="0">
              <a:ln>
                <a:solidFill>
                  <a:schemeClr val="tx1"/>
                </a:solidFill>
              </a:ln>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25" y="2971800"/>
            <a:ext cx="3714750" cy="2476500"/>
          </a:xfrm>
          <a:prstGeom prst="rect">
            <a:avLst/>
          </a:prstGeom>
        </p:spPr>
      </p:pic>
    </p:spTree>
    <p:extLst>
      <p:ext uri="{BB962C8B-B14F-4D97-AF65-F5344CB8AC3E}">
        <p14:creationId xmlns:p14="http://schemas.microsoft.com/office/powerpoint/2010/main" val="3178906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438912"/>
          </a:xfrm>
        </p:spPr>
        <p:txBody>
          <a:bodyPr/>
          <a:lstStyle/>
          <a:p>
            <a:pPr algn="ctr"/>
            <a:r>
              <a:rPr lang="en-US" sz="3600" dirty="0" smtClean="0"/>
              <a:t>2011 VSI EQUIPMENT INVERNTORY</a:t>
            </a:r>
            <a:endParaRPr lang="en-US" sz="3600" dirty="0"/>
          </a:p>
        </p:txBody>
      </p:sp>
      <p:graphicFrame>
        <p:nvGraphicFramePr>
          <p:cNvPr id="3" name="Object 2"/>
          <p:cNvGraphicFramePr>
            <a:graphicFrameLocks noChangeAspect="1"/>
          </p:cNvGraphicFramePr>
          <p:nvPr>
            <p:extLst>
              <p:ext uri="{D42A27DB-BD31-4B8C-83A1-F6EECF244321}">
                <p14:modId xmlns:p14="http://schemas.microsoft.com/office/powerpoint/2010/main" val="1301449999"/>
              </p:ext>
            </p:extLst>
          </p:nvPr>
        </p:nvGraphicFramePr>
        <p:xfrm>
          <a:off x="457200" y="1397000"/>
          <a:ext cx="8229600" cy="5122240"/>
        </p:xfrm>
        <a:graphic>
          <a:graphicData uri="http://schemas.openxmlformats.org/presentationml/2006/ole">
            <mc:AlternateContent xmlns:mc="http://schemas.openxmlformats.org/markup-compatibility/2006">
              <mc:Choice xmlns:v="urn:schemas-microsoft-com:vml" Requires="v">
                <p:oleObj spid="_x0000_s2055" name="Worksheet" r:id="rId3" imgW="14935110" imgH="10458585" progId="Excel.Sheet.12">
                  <p:embed/>
                </p:oleObj>
              </mc:Choice>
              <mc:Fallback>
                <p:oleObj name="Worksheet" r:id="rId3" imgW="14935110" imgH="10458585" progId="Excel.Sheet.12">
                  <p:embed/>
                  <p:pic>
                    <p:nvPicPr>
                      <p:cNvPr id="0" name=""/>
                      <p:cNvPicPr/>
                      <p:nvPr/>
                    </p:nvPicPr>
                    <p:blipFill>
                      <a:blip r:embed="rId4"/>
                      <a:stretch>
                        <a:fillRect/>
                      </a:stretch>
                    </p:blipFill>
                    <p:spPr>
                      <a:xfrm>
                        <a:off x="457200" y="1397000"/>
                        <a:ext cx="8229600" cy="5122240"/>
                      </a:xfrm>
                      <a:prstGeom prst="rect">
                        <a:avLst/>
                      </a:prstGeom>
                    </p:spPr>
                  </p:pic>
                </p:oleObj>
              </mc:Fallback>
            </mc:AlternateContent>
          </a:graphicData>
        </a:graphic>
      </p:graphicFrame>
    </p:spTree>
    <p:extLst>
      <p:ext uri="{BB962C8B-B14F-4D97-AF65-F5344CB8AC3E}">
        <p14:creationId xmlns:p14="http://schemas.microsoft.com/office/powerpoint/2010/main" val="2337402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438912"/>
          </a:xfrm>
        </p:spPr>
        <p:txBody>
          <a:bodyPr/>
          <a:lstStyle/>
          <a:p>
            <a:pPr algn="ctr"/>
            <a:r>
              <a:rPr lang="en-US" sz="3600" dirty="0">
                <a:ln>
                  <a:solidFill>
                    <a:prstClr val="black"/>
                  </a:solidFill>
                </a:ln>
                <a:solidFill>
                  <a:srgbClr val="04617B"/>
                </a:solidFill>
              </a:rPr>
              <a:t>2011 VSI EQUIPMENT INVERNTORY</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570340438"/>
              </p:ext>
            </p:extLst>
          </p:nvPr>
        </p:nvGraphicFramePr>
        <p:xfrm>
          <a:off x="457200" y="1600200"/>
          <a:ext cx="8229600" cy="3200399"/>
        </p:xfrm>
        <a:graphic>
          <a:graphicData uri="http://schemas.openxmlformats.org/presentationml/2006/ole">
            <mc:AlternateContent xmlns:mc="http://schemas.openxmlformats.org/markup-compatibility/2006">
              <mc:Choice xmlns:v="urn:schemas-microsoft-com:vml" Requires="v">
                <p:oleObj spid="_x0000_s3079" name="Worksheet" r:id="rId3" imgW="14935110" imgH="6134100" progId="Excel.Sheet.12">
                  <p:embed/>
                </p:oleObj>
              </mc:Choice>
              <mc:Fallback>
                <p:oleObj name="Worksheet" r:id="rId3" imgW="14935110" imgH="6134100" progId="Excel.Sheet.12">
                  <p:embed/>
                  <p:pic>
                    <p:nvPicPr>
                      <p:cNvPr id="0" name=""/>
                      <p:cNvPicPr/>
                      <p:nvPr/>
                    </p:nvPicPr>
                    <p:blipFill>
                      <a:blip r:embed="rId4"/>
                      <a:stretch>
                        <a:fillRect/>
                      </a:stretch>
                    </p:blipFill>
                    <p:spPr>
                      <a:xfrm>
                        <a:off x="457200" y="1600200"/>
                        <a:ext cx="8229600" cy="3200399"/>
                      </a:xfrm>
                      <a:prstGeom prst="rect">
                        <a:avLst/>
                      </a:prstGeom>
                    </p:spPr>
                  </p:pic>
                </p:oleObj>
              </mc:Fallback>
            </mc:AlternateContent>
          </a:graphicData>
        </a:graphic>
      </p:graphicFrame>
    </p:spTree>
    <p:extLst>
      <p:ext uri="{BB962C8B-B14F-4D97-AF65-F5344CB8AC3E}">
        <p14:creationId xmlns:p14="http://schemas.microsoft.com/office/powerpoint/2010/main" val="158204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896112"/>
          </a:xfrm>
        </p:spPr>
        <p:txBody>
          <a:bodyPr/>
          <a:lstStyle/>
          <a:p>
            <a:pPr algn="ctr"/>
            <a:r>
              <a:rPr lang="en-US" dirty="0" smtClean="0"/>
              <a:t>EQUIPMENT COSTS</a:t>
            </a:r>
            <a:endParaRPr lang="en-US" dirty="0"/>
          </a:p>
        </p:txBody>
      </p:sp>
      <p:graphicFrame>
        <p:nvGraphicFramePr>
          <p:cNvPr id="3" name="Table 2"/>
          <p:cNvGraphicFramePr>
            <a:graphicFrameLocks noGrp="1"/>
          </p:cNvGraphicFramePr>
          <p:nvPr/>
        </p:nvGraphicFramePr>
        <p:xfrm>
          <a:off x="457201" y="2090687"/>
          <a:ext cx="8229598" cy="4078389"/>
        </p:xfrm>
        <a:graphic>
          <a:graphicData uri="http://schemas.openxmlformats.org/drawingml/2006/table">
            <a:tbl>
              <a:tblPr/>
              <a:tblGrid>
                <a:gridCol w="1917757"/>
                <a:gridCol w="968188"/>
                <a:gridCol w="1638472"/>
                <a:gridCol w="968188"/>
                <a:gridCol w="1768805"/>
                <a:gridCol w="968188"/>
              </a:tblGrid>
              <a:tr h="251357">
                <a:tc>
                  <a:txBody>
                    <a:bodyPr/>
                    <a:lstStyle/>
                    <a:p>
                      <a:pPr algn="ctr" fontAlgn="b"/>
                      <a:r>
                        <a:rPr lang="en-US" sz="1500" b="1" i="0" u="none" strike="noStrike">
                          <a:solidFill>
                            <a:srgbClr val="000000"/>
                          </a:solidFill>
                          <a:effectLst/>
                          <a:latin typeface="Calibri"/>
                        </a:rPr>
                        <a:t>Item</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a:rPr>
                        <a:t>List Price</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a:rPr>
                        <a:t>Item</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a:rPr>
                        <a:t>List Price</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a:rPr>
                        <a:t>Item</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a:rPr>
                        <a:t>List Price</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482">
                <a:tc>
                  <a:txBody>
                    <a:bodyPr/>
                    <a:lstStyle/>
                    <a:p>
                      <a:pPr algn="l" fontAlgn="b"/>
                      <a:r>
                        <a:rPr lang="en-US" sz="1200" b="1" i="0" u="none" strike="noStrike">
                          <a:solidFill>
                            <a:srgbClr val="000000"/>
                          </a:solidFill>
                          <a:effectLst/>
                          <a:latin typeface="Calibri"/>
                        </a:rPr>
                        <a:t>Starters</a:t>
                      </a:r>
                    </a:p>
                  </a:txBody>
                  <a:tcPr marL="6982" marR="6982" marT="69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t"/>
                      <a:r>
                        <a:rPr lang="en-US" sz="1200" b="0" i="0" u="none" strike="noStrike">
                          <a:solidFill>
                            <a:srgbClr val="000000"/>
                          </a:solidFill>
                          <a:effectLst/>
                          <a:latin typeface="Calibri"/>
                        </a:rPr>
                        <a:t> </a:t>
                      </a:r>
                    </a:p>
                  </a:txBody>
                  <a:tcPr marL="6982" marR="6982" marT="698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200" b="1" i="0" u="none" strike="noStrike">
                          <a:solidFill>
                            <a:srgbClr val="000000"/>
                          </a:solidFill>
                          <a:effectLst/>
                          <a:latin typeface="Calibri"/>
                        </a:rPr>
                        <a:t>Pads</a:t>
                      </a:r>
                    </a:p>
                  </a:txBody>
                  <a:tcPr marL="6982" marR="6982" marT="69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t"/>
                      <a:r>
                        <a:rPr lang="en-US" sz="1200" b="0" i="0" u="none" strike="noStrike">
                          <a:solidFill>
                            <a:srgbClr val="000000"/>
                          </a:solidFill>
                          <a:effectLst/>
                          <a:latin typeface="Calibri"/>
                        </a:rPr>
                        <a:t> </a:t>
                      </a:r>
                    </a:p>
                  </a:txBody>
                  <a:tcPr marL="6982" marR="6982" marT="698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200" b="1" i="0" u="none" strike="noStrike">
                          <a:solidFill>
                            <a:srgbClr val="000000"/>
                          </a:solidFill>
                          <a:effectLst/>
                          <a:latin typeface="Calibri"/>
                        </a:rPr>
                        <a:t>RJP Pads/Speed Light</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t"/>
                      <a:r>
                        <a:rPr lang="en-US" sz="1200" b="0" i="0" u="none" strike="noStrike">
                          <a:solidFill>
                            <a:srgbClr val="000000"/>
                          </a:solidFill>
                          <a:effectLst/>
                          <a:latin typeface="Calibri"/>
                        </a:rPr>
                        <a:t>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32272">
                <a:tc>
                  <a:txBody>
                    <a:bodyPr/>
                    <a:lstStyle/>
                    <a:p>
                      <a:pPr algn="l" fontAlgn="b"/>
                      <a:r>
                        <a:rPr lang="en-US" sz="1200" b="0" i="0" u="none" strike="noStrike">
                          <a:solidFill>
                            <a:srgbClr val="000000"/>
                          </a:solidFill>
                          <a:effectLst/>
                          <a:latin typeface="Calibri"/>
                        </a:rPr>
                        <a:t>Championship Starter</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$1,250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Flat Type/Aqua Grip</a:t>
                      </a:r>
                    </a:p>
                  </a:txBody>
                  <a:tcPr marL="6982" marR="6982" marT="69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fontAlgn="t"/>
                      <a:r>
                        <a:rPr lang="en-US" sz="1200" b="0" i="0" u="none" strike="noStrike">
                          <a:solidFill>
                            <a:srgbClr val="000000"/>
                          </a:solidFill>
                          <a:effectLst/>
                          <a:latin typeface="Calibri"/>
                        </a:rPr>
                        <a:t> </a:t>
                      </a:r>
                    </a:p>
                  </a:txBody>
                  <a:tcPr marL="6982" marR="6982" marT="698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200" b="0" i="0" u="none" strike="noStrike">
                          <a:solidFill>
                            <a:srgbClr val="000000"/>
                          </a:solidFill>
                          <a:effectLst/>
                          <a:latin typeface="Calibri"/>
                        </a:rPr>
                        <a:t>Short Pads - 20x20</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$750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72">
                <a:tc>
                  <a:txBody>
                    <a:bodyPr/>
                    <a:lstStyle/>
                    <a:p>
                      <a:pPr algn="l" fontAlgn="b"/>
                      <a:r>
                        <a:rPr lang="en-US" sz="1200" b="0" i="0" u="none" strike="noStrike">
                          <a:solidFill>
                            <a:srgbClr val="000000"/>
                          </a:solidFill>
                          <a:effectLst/>
                          <a:latin typeface="Calibri"/>
                        </a:rPr>
                        <a:t>Championship Starter wireless</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$1,650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60"</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$700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Long Pads - 24x32</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$950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72">
                <a:tc>
                  <a:txBody>
                    <a:bodyPr/>
                    <a:lstStyle/>
                    <a:p>
                      <a:pPr algn="l" fontAlgn="b"/>
                      <a:r>
                        <a:rPr lang="en-US" sz="1200" b="0" i="0" u="none" strike="noStrike">
                          <a:solidFill>
                            <a:srgbClr val="000000"/>
                          </a:solidFill>
                          <a:effectLst/>
                          <a:latin typeface="Calibri"/>
                        </a:rPr>
                        <a:t>Infinity  starter</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$850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78"</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$800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RJP/ A button connectors</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$20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72">
                <a:tc>
                  <a:txBody>
                    <a:bodyPr/>
                    <a:lstStyle/>
                    <a:p>
                      <a:pPr algn="l" fontAlgn="b"/>
                      <a:r>
                        <a:rPr lang="en-US" sz="1200" b="1" i="0" u="none" strike="noStrike">
                          <a:solidFill>
                            <a:srgbClr val="000000"/>
                          </a:solidFill>
                          <a:effectLst/>
                          <a:latin typeface="Calibri"/>
                        </a:rPr>
                        <a:t>Misc Starter Parts</a:t>
                      </a:r>
                    </a:p>
                  </a:txBody>
                  <a:tcPr marL="6982" marR="6982" marT="69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200" b="0" i="0" u="none" strike="noStrike">
                          <a:solidFill>
                            <a:srgbClr val="000000"/>
                          </a:solidFill>
                          <a:effectLst/>
                          <a:latin typeface="Calibri"/>
                        </a:rPr>
                        <a:t> </a:t>
                      </a:r>
                    </a:p>
                  </a:txBody>
                  <a:tcPr marL="6982" marR="6982" marT="69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200" b="1" i="0" u="none" strike="noStrike">
                          <a:solidFill>
                            <a:srgbClr val="000000"/>
                          </a:solidFill>
                          <a:effectLst/>
                          <a:latin typeface="Calibri"/>
                        </a:rPr>
                        <a:t>Gutter Type/Aqua Grip     </a:t>
                      </a:r>
                    </a:p>
                  </a:txBody>
                  <a:tcPr marL="6982" marR="6982" marT="69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fontAlgn="t"/>
                      <a:r>
                        <a:rPr lang="en-US" sz="1200" b="0" i="0" u="none" strike="noStrike">
                          <a:solidFill>
                            <a:srgbClr val="000000"/>
                          </a:solidFill>
                          <a:effectLst/>
                          <a:latin typeface="Calibri"/>
                        </a:rPr>
                        <a:t> </a:t>
                      </a:r>
                    </a:p>
                  </a:txBody>
                  <a:tcPr marL="6982" marR="6982" marT="698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r>
                        <a:rPr lang="en-US" sz="1200" b="0" i="0" u="none" strike="noStrike">
                          <a:solidFill>
                            <a:srgbClr val="000000"/>
                          </a:solidFill>
                          <a:effectLst/>
                          <a:latin typeface="Calibri"/>
                        </a:rPr>
                        <a:t>Speed Light harness/10 Lane</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$350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72">
                <a:tc>
                  <a:txBody>
                    <a:bodyPr/>
                    <a:lstStyle/>
                    <a:p>
                      <a:pPr algn="l" fontAlgn="b"/>
                      <a:r>
                        <a:rPr lang="en-US" sz="1200" b="0" i="0" u="none" strike="noStrike">
                          <a:solidFill>
                            <a:srgbClr val="000000"/>
                          </a:solidFill>
                          <a:effectLst/>
                          <a:latin typeface="Calibri"/>
                        </a:rPr>
                        <a:t>External Strobe</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$220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60"</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$725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982" marR="6982" marT="69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982" marR="6982" marT="69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72">
                <a:tc>
                  <a:txBody>
                    <a:bodyPr/>
                    <a:lstStyle/>
                    <a:p>
                      <a:pPr algn="l" fontAlgn="b"/>
                      <a:r>
                        <a:rPr lang="en-US" sz="1200" b="0" i="0" u="none" strike="noStrike">
                          <a:solidFill>
                            <a:srgbClr val="000000"/>
                          </a:solidFill>
                          <a:effectLst/>
                          <a:latin typeface="Calibri"/>
                        </a:rPr>
                        <a:t>Wired Mic</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$75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78"</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$825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b"/>
                      <a:r>
                        <a:rPr lang="en-US" sz="1200" b="1" i="0" u="none" strike="noStrike">
                          <a:solidFill>
                            <a:srgbClr val="000000"/>
                          </a:solidFill>
                          <a:effectLst/>
                          <a:latin typeface="Calibri"/>
                        </a:rPr>
                        <a:t>Dolphin Watch Set</a:t>
                      </a:r>
                      <a:br>
                        <a:rPr lang="en-US" sz="1200" b="1" i="0" u="none" strike="noStrike">
                          <a:solidFill>
                            <a:srgbClr val="000000"/>
                          </a:solidFill>
                          <a:effectLst/>
                          <a:latin typeface="Calibri"/>
                        </a:rPr>
                      </a:br>
                      <a:r>
                        <a:rPr lang="en-US" sz="1200" b="0" i="0" u="none" strike="noStrike">
                          <a:solidFill>
                            <a:srgbClr val="000000"/>
                          </a:solidFill>
                          <a:effectLst/>
                          <a:latin typeface="Calibri"/>
                        </a:rPr>
                        <a:t>10 Lane/ 2 Watch per</a:t>
                      </a:r>
                      <a:endParaRPr lang="en-US" sz="1200" b="1" i="0" u="none" strike="noStrike">
                        <a:solidFill>
                          <a:srgbClr val="000000"/>
                        </a:solidFill>
                        <a:effectLst/>
                        <a:latin typeface="Calibri"/>
                      </a:endParaRP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fontAlgn="ctr"/>
                      <a:r>
                        <a:rPr lang="en-US" sz="1200" b="0" i="0" u="none" strike="noStrike">
                          <a:solidFill>
                            <a:srgbClr val="000000"/>
                          </a:solidFill>
                          <a:effectLst/>
                          <a:latin typeface="Calibri"/>
                        </a:rPr>
                        <a:t>$4,340 </a:t>
                      </a:r>
                    </a:p>
                  </a:txBody>
                  <a:tcPr marL="6982" marR="6982" marT="69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72">
                <a:tc>
                  <a:txBody>
                    <a:bodyPr/>
                    <a:lstStyle/>
                    <a:p>
                      <a:pPr algn="l" fontAlgn="b"/>
                      <a:r>
                        <a:rPr lang="en-US" sz="1200" b="0" i="0" u="none" strike="noStrike">
                          <a:solidFill>
                            <a:srgbClr val="000000"/>
                          </a:solidFill>
                          <a:effectLst/>
                          <a:latin typeface="Calibri"/>
                        </a:rPr>
                        <a:t>Aux Speaker  200' cable</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$165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Cable Bundles</a:t>
                      </a:r>
                    </a:p>
                  </a:txBody>
                  <a:tcPr marL="6982" marR="6982" marT="69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t"/>
                      <a:r>
                        <a:rPr lang="en-US" sz="1200" b="0" i="0" u="none" strike="noStrike">
                          <a:solidFill>
                            <a:srgbClr val="000000"/>
                          </a:solidFill>
                          <a:effectLst/>
                          <a:latin typeface="Calibri"/>
                        </a:rPr>
                        <a:t> </a:t>
                      </a:r>
                    </a:p>
                  </a:txBody>
                  <a:tcPr marL="6982" marR="6982" marT="698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vMerge="1">
                  <a:txBody>
                    <a:bodyPr/>
                    <a:lstStyle/>
                    <a:p>
                      <a:endParaRPr lang="en-US"/>
                    </a:p>
                  </a:txBody>
                  <a:tcPr/>
                </a:tc>
                <a:tc vMerge="1">
                  <a:txBody>
                    <a:bodyPr/>
                    <a:lstStyle/>
                    <a:p>
                      <a:endParaRPr lang="en-US"/>
                    </a:p>
                  </a:txBody>
                  <a:tcPr/>
                </a:tc>
              </a:tr>
              <a:tr h="232272">
                <a:tc>
                  <a:txBody>
                    <a:bodyPr/>
                    <a:lstStyle/>
                    <a:p>
                      <a:pPr algn="l" fontAlgn="b"/>
                      <a:r>
                        <a:rPr lang="en-US" sz="1200" b="0" i="0" u="none" strike="noStrike">
                          <a:solidFill>
                            <a:srgbClr val="000000"/>
                          </a:solidFill>
                          <a:effectLst/>
                          <a:latin typeface="Calibri"/>
                        </a:rPr>
                        <a:t>charger</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$60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8 LanePrime / A  </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$600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Repair Dolphin watch</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$60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72">
                <a:tc>
                  <a:txBody>
                    <a:bodyPr/>
                    <a:lstStyle/>
                    <a:p>
                      <a:pPr algn="l" fontAlgn="b"/>
                      <a:r>
                        <a:rPr lang="en-US" sz="1200" b="0" i="0" u="none" strike="noStrike">
                          <a:solidFill>
                            <a:srgbClr val="000000"/>
                          </a:solidFill>
                          <a:effectLst/>
                          <a:latin typeface="Calibri"/>
                        </a:rPr>
                        <a:t>Tripods</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$175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8 Lane B / C</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$600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982" marR="6982" marT="69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6982" marR="6982" marT="69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72">
                <a:tc>
                  <a:txBody>
                    <a:bodyPr/>
                    <a:lstStyle/>
                    <a:p>
                      <a:pPr algn="l" fontAlgn="b"/>
                      <a:endParaRPr lang="en-US" sz="1200" b="0" i="0" u="none" strike="noStrike">
                        <a:solidFill>
                          <a:srgbClr val="000000"/>
                        </a:solidFill>
                        <a:effectLst/>
                        <a:latin typeface="Calibri"/>
                      </a:endParaRPr>
                    </a:p>
                  </a:txBody>
                  <a:tcPr marL="6982" marR="6982" marT="698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6982" marR="6982" marT="69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10  Lane Prime / A  </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$625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Buttons</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each  $40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72">
                <a:tc>
                  <a:txBody>
                    <a:bodyPr/>
                    <a:lstStyle/>
                    <a:p>
                      <a:pPr algn="l" fontAlgn="b"/>
                      <a:r>
                        <a:rPr lang="en-US" sz="1200" b="1" i="0" u="none" strike="noStrike">
                          <a:solidFill>
                            <a:srgbClr val="000000"/>
                          </a:solidFill>
                          <a:effectLst/>
                          <a:latin typeface="Calibri"/>
                        </a:rPr>
                        <a:t>Starter System</a:t>
                      </a:r>
                    </a:p>
                  </a:txBody>
                  <a:tcPr marL="6982" marR="6982" marT="69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t"/>
                      <a:r>
                        <a:rPr lang="en-US" sz="1200" b="0" i="0" u="none" strike="noStrike">
                          <a:solidFill>
                            <a:srgbClr val="000000"/>
                          </a:solidFill>
                          <a:effectLst/>
                          <a:latin typeface="Calibri"/>
                        </a:rPr>
                        <a:t> </a:t>
                      </a:r>
                    </a:p>
                  </a:txBody>
                  <a:tcPr marL="6982" marR="6982" marT="698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200" b="0" i="0" u="none" strike="noStrike">
                          <a:solidFill>
                            <a:srgbClr val="000000"/>
                          </a:solidFill>
                          <a:effectLst/>
                          <a:latin typeface="Calibri"/>
                        </a:rPr>
                        <a:t>10  Lane B / C</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$625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982" marR="6982" marT="69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982" marR="6982" marT="69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72">
                <a:tc>
                  <a:txBody>
                    <a:bodyPr/>
                    <a:lstStyle/>
                    <a:p>
                      <a:pPr algn="l" fontAlgn="b"/>
                      <a:r>
                        <a:rPr lang="en-US" sz="1200" b="0" i="0" u="none" strike="noStrike">
                          <a:solidFill>
                            <a:srgbClr val="000000"/>
                          </a:solidFill>
                          <a:effectLst/>
                          <a:latin typeface="Calibri"/>
                        </a:rPr>
                        <a:t>CTS 5</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$3,500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Misc Cables</a:t>
                      </a:r>
                    </a:p>
                  </a:txBody>
                  <a:tcPr marL="6982" marR="6982" marT="69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t"/>
                      <a:r>
                        <a:rPr lang="en-US" sz="1200" b="0" i="0" u="none" strike="noStrike">
                          <a:solidFill>
                            <a:srgbClr val="000000"/>
                          </a:solidFill>
                          <a:effectLst/>
                          <a:latin typeface="Calibri"/>
                        </a:rPr>
                        <a:t> </a:t>
                      </a:r>
                    </a:p>
                  </a:txBody>
                  <a:tcPr marL="6982" marR="6982" marT="698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200" b="1" i="0" u="none" strike="noStrike">
                          <a:solidFill>
                            <a:srgbClr val="000000"/>
                          </a:solidFill>
                          <a:effectLst/>
                          <a:latin typeface="Calibri"/>
                        </a:rPr>
                        <a:t>Gutter Pad Velcro Strips</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$45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72">
                <a:tc>
                  <a:txBody>
                    <a:bodyPr/>
                    <a:lstStyle/>
                    <a:p>
                      <a:pPr algn="l" fontAlgn="b"/>
                      <a:r>
                        <a:rPr lang="en-US" sz="1200" b="0" i="0" u="none" strike="noStrike">
                          <a:solidFill>
                            <a:srgbClr val="000000"/>
                          </a:solidFill>
                          <a:effectLst/>
                          <a:latin typeface="Calibri"/>
                        </a:rPr>
                        <a:t>CTS 6</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$4,500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50 meter Y Extension</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$450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982" marR="6982" marT="69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 </a:t>
                      </a:r>
                    </a:p>
                  </a:txBody>
                  <a:tcPr marL="6982" marR="6982" marT="69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72">
                <a:tc>
                  <a:txBody>
                    <a:bodyPr/>
                    <a:lstStyle/>
                    <a:p>
                      <a:pPr algn="l" fontAlgn="b"/>
                      <a:r>
                        <a:rPr lang="en-US" sz="1200" b="0" i="0" u="none" strike="noStrike">
                          <a:solidFill>
                            <a:srgbClr val="000000"/>
                          </a:solidFill>
                          <a:effectLst/>
                          <a:latin typeface="Calibri"/>
                        </a:rPr>
                        <a:t>Replacement Battery</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$90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50' interface Cable</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$125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Tester  Button/Pad</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$175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272">
                <a:tc>
                  <a:txBody>
                    <a:bodyPr/>
                    <a:lstStyle/>
                    <a:p>
                      <a:pPr algn="l" fontAlgn="b"/>
                      <a:endParaRPr lang="en-US" sz="800" b="0" i="0" u="none" strike="noStrike">
                        <a:solidFill>
                          <a:srgbClr val="000000"/>
                        </a:solidFill>
                        <a:effectLst/>
                        <a:latin typeface="Calibri"/>
                      </a:endParaRPr>
                    </a:p>
                  </a:txBody>
                  <a:tcPr marL="6982" marR="6982" marT="69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a:endParaRPr>
                    </a:p>
                  </a:txBody>
                  <a:tcPr marL="6982" marR="6982" marT="698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Calibri"/>
                        </a:rPr>
                        <a:t>25' Interface Cable</a:t>
                      </a:r>
                    </a:p>
                  </a:txBody>
                  <a:tcPr marL="6982" marR="6982" marT="69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effectLst/>
                          <a:latin typeface="Calibri"/>
                        </a:rPr>
                        <a:t>$75 </a:t>
                      </a:r>
                    </a:p>
                  </a:txBody>
                  <a:tcPr marL="6982" marR="6982" marT="69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6982" marR="6982" marT="698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a:endParaRPr>
                    </a:p>
                  </a:txBody>
                  <a:tcPr marL="6982" marR="6982" marT="6982"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792467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914400"/>
          </a:xfrm>
        </p:spPr>
        <p:txBody>
          <a:bodyPr>
            <a:noAutofit/>
          </a:bodyPr>
          <a:lstStyle/>
          <a:p>
            <a:pPr algn="ctr" fontAlgn="auto">
              <a:spcAft>
                <a:spcPts val="0"/>
              </a:spcAft>
              <a:defRPr/>
            </a:pPr>
            <a:r>
              <a:rPr lang="en-US" sz="6000" dirty="0" smtClean="0">
                <a:ln>
                  <a:solidFill>
                    <a:schemeClr val="tx1"/>
                  </a:solidFill>
                </a:ln>
                <a:effectLst>
                  <a:outerShdw blurRad="38100" dist="38100" dir="2700000" algn="tl">
                    <a:srgbClr val="000000">
                      <a:alpha val="43137"/>
                    </a:srgbClr>
                  </a:outerShdw>
                </a:effectLst>
              </a:rPr>
              <a:t>Equipment Mission</a:t>
            </a:r>
            <a:endParaRPr lang="en-US" sz="6000" dirty="0">
              <a:ln>
                <a:solidFill>
                  <a:schemeClr val="tx1"/>
                </a:solidFill>
              </a:ln>
              <a:effectLst>
                <a:outerShdw blurRad="38100" dist="38100" dir="2700000" algn="tl">
                  <a:srgbClr val="000000">
                    <a:alpha val="43137"/>
                  </a:srgbClr>
                </a:outerShdw>
              </a:effectLst>
            </a:endParaRPr>
          </a:p>
        </p:txBody>
      </p:sp>
      <p:sp>
        <p:nvSpPr>
          <p:cNvPr id="15362" name="TextBox 2"/>
          <p:cNvSpPr txBox="1">
            <a:spLocks noChangeArrowheads="1"/>
          </p:cNvSpPr>
          <p:nvPr/>
        </p:nvSpPr>
        <p:spPr bwMode="auto">
          <a:xfrm>
            <a:off x="914400" y="3472696"/>
            <a:ext cx="7315200" cy="1785104"/>
          </a:xfrm>
          <a:prstGeom prst="rect">
            <a:avLst/>
          </a:prstGeom>
          <a:noFill/>
          <a:ln w="9525">
            <a:noFill/>
            <a:miter lim="800000"/>
            <a:headEnd/>
            <a:tailEnd/>
          </a:ln>
        </p:spPr>
        <p:txBody>
          <a:bodyPr>
            <a:spAutoFit/>
          </a:bodyPr>
          <a:lstStyle/>
          <a:p>
            <a:pPr>
              <a:spcBef>
                <a:spcPts val="600"/>
              </a:spcBef>
            </a:pPr>
            <a:r>
              <a:rPr lang="en-US" dirty="0" smtClean="0">
                <a:cs typeface="Arial" charset="0"/>
              </a:rPr>
              <a:t>Provide </a:t>
            </a:r>
            <a:endParaRPr lang="en-US" dirty="0">
              <a:cs typeface="Arial" charset="0"/>
            </a:endParaRPr>
          </a:p>
          <a:p>
            <a:pPr>
              <a:spcBef>
                <a:spcPts val="600"/>
              </a:spcBef>
            </a:pPr>
            <a:r>
              <a:rPr lang="en-US" dirty="0">
                <a:cs typeface="Arial" charset="0"/>
              </a:rPr>
              <a:t>Maintain</a:t>
            </a:r>
          </a:p>
          <a:p>
            <a:pPr>
              <a:spcBef>
                <a:spcPts val="600"/>
              </a:spcBef>
            </a:pPr>
            <a:r>
              <a:rPr lang="en-US" dirty="0">
                <a:cs typeface="Arial" charset="0"/>
              </a:rPr>
              <a:t>Repair</a:t>
            </a:r>
          </a:p>
          <a:p>
            <a:pPr>
              <a:spcBef>
                <a:spcPts val="600"/>
              </a:spcBef>
            </a:pPr>
            <a:r>
              <a:rPr lang="en-US" dirty="0">
                <a:cs typeface="Arial" charset="0"/>
              </a:rPr>
              <a:t>Educate</a:t>
            </a:r>
          </a:p>
          <a:p>
            <a:pPr>
              <a:spcBef>
                <a:spcPts val="600"/>
              </a:spcBef>
            </a:pPr>
            <a:r>
              <a:rPr lang="en-US" dirty="0">
                <a:cs typeface="Arial" charset="0"/>
              </a:rPr>
              <a:t>Rental</a:t>
            </a:r>
          </a:p>
        </p:txBody>
      </p:sp>
      <p:sp>
        <p:nvSpPr>
          <p:cNvPr id="3" name="TextBox 2"/>
          <p:cNvSpPr txBox="1"/>
          <p:nvPr/>
        </p:nvSpPr>
        <p:spPr>
          <a:xfrm>
            <a:off x="914400" y="2514600"/>
            <a:ext cx="7315200" cy="646331"/>
          </a:xfrm>
          <a:prstGeom prst="rect">
            <a:avLst/>
          </a:prstGeom>
          <a:noFill/>
        </p:spPr>
        <p:txBody>
          <a:bodyPr wrap="square" rtlCol="0">
            <a:spAutoFit/>
          </a:bodyPr>
          <a:lstStyle/>
          <a:p>
            <a:r>
              <a:rPr lang="en-US" dirty="0" smtClean="0"/>
              <a:t>Need to create a mission statement for Equipment committee with our purpose, duties, responsibilities, and execution of mission </a:t>
            </a:r>
            <a:endParaRPr lang="en-US" dirty="0"/>
          </a:p>
        </p:txBody>
      </p:sp>
      <p:sp>
        <p:nvSpPr>
          <p:cNvPr id="5" name="5-Point Star 4"/>
          <p:cNvSpPr/>
          <p:nvPr/>
        </p:nvSpPr>
        <p:spPr>
          <a:xfrm>
            <a:off x="7315200" y="1143000"/>
            <a:ext cx="1371600" cy="1371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pPr algn="ctr"/>
            <a:r>
              <a:rPr lang="en-US" sz="5400" dirty="0" smtClean="0">
                <a:ln>
                  <a:solidFill>
                    <a:schemeClr val="tx1"/>
                  </a:solidFill>
                </a:ln>
                <a:effectLst>
                  <a:outerShdw blurRad="38100" dist="38100" dir="2700000" algn="tl">
                    <a:srgbClr val="000000">
                      <a:alpha val="43137"/>
                    </a:srgbClr>
                  </a:outerShdw>
                </a:effectLst>
              </a:rPr>
              <a:t>TOPICS of DISCUSSION</a:t>
            </a:r>
            <a:endParaRPr lang="en-US" sz="5400" dirty="0">
              <a:ln>
                <a:solidFill>
                  <a:schemeClr val="tx1"/>
                </a:solidFill>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2057400"/>
            <a:ext cx="7315200" cy="3657600"/>
          </a:xfrm>
        </p:spPr>
        <p:txBody>
          <a:bodyPr/>
          <a:lstStyle/>
          <a:p>
            <a:pPr>
              <a:spcBef>
                <a:spcPts val="3000"/>
              </a:spcBef>
            </a:pPr>
            <a:r>
              <a:rPr lang="en-US" sz="2800" dirty="0" smtClean="0"/>
              <a:t>Current Conditions and Usage</a:t>
            </a:r>
          </a:p>
          <a:p>
            <a:pPr>
              <a:spcBef>
                <a:spcPts val="3000"/>
              </a:spcBef>
            </a:pPr>
            <a:r>
              <a:rPr lang="en-US" sz="2800" dirty="0" smtClean="0"/>
              <a:t>Immediate Concerns &amp; Requirements</a:t>
            </a:r>
          </a:p>
          <a:p>
            <a:pPr>
              <a:spcBef>
                <a:spcPts val="3000"/>
              </a:spcBef>
            </a:pPr>
            <a:r>
              <a:rPr lang="en-US" sz="2800" dirty="0" smtClean="0"/>
              <a:t>Future Requirements and Acquisitions</a:t>
            </a:r>
          </a:p>
          <a:p>
            <a:pPr>
              <a:spcBef>
                <a:spcPts val="3000"/>
              </a:spcBef>
            </a:pPr>
            <a:r>
              <a:rPr lang="en-US" sz="2800" dirty="0" smtClean="0"/>
              <a:t>Directions and Decisions</a:t>
            </a:r>
            <a:endParaRPr lang="en-US" sz="2800" dirty="0"/>
          </a:p>
        </p:txBody>
      </p:sp>
    </p:spTree>
    <p:extLst>
      <p:ext uri="{BB962C8B-B14F-4D97-AF65-F5344CB8AC3E}">
        <p14:creationId xmlns:p14="http://schemas.microsoft.com/office/powerpoint/2010/main" val="3725308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8488"/>
            <a:ext cx="8305800" cy="3182112"/>
          </a:xfrm>
        </p:spPr>
        <p:txBody>
          <a:bodyPr>
            <a:noAutofit/>
          </a:bodyPr>
          <a:lstStyle/>
          <a:p>
            <a:pPr algn="ctr">
              <a:spcBef>
                <a:spcPts val="3000"/>
              </a:spcBef>
            </a:pPr>
            <a:r>
              <a:rPr lang="en-US" sz="7200" dirty="0">
                <a:ln>
                  <a:solidFill>
                    <a:schemeClr val="tx1"/>
                  </a:solidFill>
                </a:ln>
                <a:effectLst>
                  <a:outerShdw blurRad="38100" dist="38100" dir="2700000" algn="tl">
                    <a:srgbClr val="000000">
                      <a:alpha val="43137"/>
                    </a:srgbClr>
                  </a:outerShdw>
                </a:effectLst>
              </a:rPr>
              <a:t>Current Conditions </a:t>
            </a:r>
            <a:r>
              <a:rPr lang="en-US" sz="7200" dirty="0" smtClean="0">
                <a:ln>
                  <a:solidFill>
                    <a:schemeClr val="tx1"/>
                  </a:solidFill>
                </a:ln>
                <a:effectLst>
                  <a:outerShdw blurRad="38100" dist="38100" dir="2700000" algn="tl">
                    <a:srgbClr val="000000">
                      <a:alpha val="43137"/>
                    </a:srgbClr>
                  </a:outerShdw>
                </a:effectLst>
              </a:rPr>
              <a:t/>
            </a:r>
            <a:br>
              <a:rPr lang="en-US" sz="7200" dirty="0" smtClean="0">
                <a:ln>
                  <a:solidFill>
                    <a:schemeClr val="tx1"/>
                  </a:solidFill>
                </a:ln>
                <a:effectLst>
                  <a:outerShdw blurRad="38100" dist="38100" dir="2700000" algn="tl">
                    <a:srgbClr val="000000">
                      <a:alpha val="43137"/>
                    </a:srgbClr>
                  </a:outerShdw>
                </a:effectLst>
              </a:rPr>
            </a:br>
            <a:r>
              <a:rPr lang="en-US" sz="7200" dirty="0" smtClean="0">
                <a:ln>
                  <a:solidFill>
                    <a:schemeClr val="tx1"/>
                  </a:solidFill>
                </a:ln>
                <a:effectLst>
                  <a:outerShdw blurRad="38100" dist="38100" dir="2700000" algn="tl">
                    <a:srgbClr val="000000">
                      <a:alpha val="43137"/>
                    </a:srgbClr>
                  </a:outerShdw>
                </a:effectLst>
              </a:rPr>
              <a:t>and </a:t>
            </a:r>
            <a:br>
              <a:rPr lang="en-US" sz="7200" dirty="0" smtClean="0">
                <a:ln>
                  <a:solidFill>
                    <a:schemeClr val="tx1"/>
                  </a:solidFill>
                </a:ln>
                <a:effectLst>
                  <a:outerShdw blurRad="38100" dist="38100" dir="2700000" algn="tl">
                    <a:srgbClr val="000000">
                      <a:alpha val="43137"/>
                    </a:srgbClr>
                  </a:outerShdw>
                </a:effectLst>
              </a:rPr>
            </a:br>
            <a:r>
              <a:rPr lang="en-US" sz="7200" dirty="0" smtClean="0">
                <a:ln>
                  <a:solidFill>
                    <a:schemeClr val="tx1"/>
                  </a:solidFill>
                </a:ln>
                <a:effectLst>
                  <a:outerShdw blurRad="38100" dist="38100" dir="2700000" algn="tl">
                    <a:srgbClr val="000000">
                      <a:alpha val="43137"/>
                    </a:srgbClr>
                  </a:outerShdw>
                </a:effectLst>
              </a:rPr>
              <a:t>Usage</a:t>
            </a:r>
            <a:endParaRPr lang="en-US" sz="7200" dirty="0">
              <a:ln>
                <a:solidFill>
                  <a:schemeClr val="tx1"/>
                </a:solidFill>
              </a:ln>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71800"/>
            <a:ext cx="2114550" cy="3467100"/>
          </a:xfrm>
          <a:prstGeom prst="rect">
            <a:avLst/>
          </a:prstGeom>
        </p:spPr>
      </p:pic>
    </p:spTree>
    <p:extLst>
      <p:ext uri="{BB962C8B-B14F-4D97-AF65-F5344CB8AC3E}">
        <p14:creationId xmlns:p14="http://schemas.microsoft.com/office/powerpoint/2010/main" val="1844254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914400"/>
          </a:xfrm>
        </p:spPr>
        <p:txBody>
          <a:bodyPr>
            <a:normAutofit fontScale="90000"/>
          </a:bodyPr>
          <a:lstStyle/>
          <a:p>
            <a:pPr algn="ctr" fontAlgn="auto">
              <a:spcAft>
                <a:spcPts val="0"/>
              </a:spcAft>
              <a:defRPr/>
            </a:pPr>
            <a:r>
              <a:rPr lang="en-US" dirty="0" smtClean="0"/>
              <a:t>EQUIPMENT USAGE</a:t>
            </a:r>
            <a:endParaRPr lang="en-US" dirty="0"/>
          </a:p>
        </p:txBody>
      </p:sp>
      <p:sp>
        <p:nvSpPr>
          <p:cNvPr id="17410" name="TextBox 2"/>
          <p:cNvSpPr txBox="1">
            <a:spLocks noChangeArrowheads="1"/>
          </p:cNvSpPr>
          <p:nvPr/>
        </p:nvSpPr>
        <p:spPr bwMode="auto">
          <a:xfrm>
            <a:off x="914400" y="1981200"/>
            <a:ext cx="7391400" cy="3908762"/>
          </a:xfrm>
          <a:prstGeom prst="rect">
            <a:avLst/>
          </a:prstGeom>
          <a:noFill/>
          <a:ln w="9525">
            <a:noFill/>
            <a:miter lim="800000"/>
            <a:headEnd/>
            <a:tailEnd/>
          </a:ln>
        </p:spPr>
        <p:txBody>
          <a:bodyPr>
            <a:spAutoFit/>
          </a:bodyPr>
          <a:lstStyle/>
          <a:p>
            <a:pPr marL="457200" indent="-457200">
              <a:buClr>
                <a:schemeClr val="tx2"/>
              </a:buClr>
              <a:buFont typeface="Wingdings 2" pitchFamily="18" charset="2"/>
              <a:buChar char=""/>
            </a:pPr>
            <a:r>
              <a:rPr lang="en-US" sz="2800" dirty="0"/>
              <a:t>LSC CLUB SEASON USAGE</a:t>
            </a:r>
          </a:p>
          <a:p>
            <a:pPr marL="1200150" lvl="4" indent="-285750">
              <a:buClr>
                <a:schemeClr val="tx2"/>
              </a:buClr>
              <a:buFont typeface="Wingdings" pitchFamily="2" charset="2"/>
              <a:buChar char="v"/>
            </a:pPr>
            <a:r>
              <a:rPr lang="en-US" dirty="0"/>
              <a:t>REGULAR MEETS</a:t>
            </a:r>
          </a:p>
          <a:p>
            <a:pPr marL="1200150" lvl="4" indent="-285750">
              <a:buClr>
                <a:schemeClr val="tx2"/>
              </a:buClr>
              <a:buFont typeface="Wingdings" pitchFamily="2" charset="2"/>
              <a:buChar char="v"/>
            </a:pPr>
            <a:r>
              <a:rPr lang="en-US" dirty="0"/>
              <a:t>DISTRICT - REGIONAL MEETS</a:t>
            </a:r>
            <a:endParaRPr lang="en-US" sz="2800" dirty="0"/>
          </a:p>
          <a:p>
            <a:pPr marL="457200" indent="-457200">
              <a:buClr>
                <a:schemeClr val="tx2"/>
              </a:buClr>
              <a:buFont typeface="Wingdings 2" pitchFamily="18" charset="2"/>
              <a:buChar char=""/>
            </a:pPr>
            <a:r>
              <a:rPr lang="en-US" sz="2800" dirty="0"/>
              <a:t>NON-LSC USAGE – SUMMER LEAGUE</a:t>
            </a:r>
          </a:p>
          <a:p>
            <a:pPr marL="1200150" lvl="4" indent="-285750">
              <a:buClr>
                <a:schemeClr val="tx2"/>
              </a:buClr>
              <a:buFont typeface="Wingdings" pitchFamily="2" charset="2"/>
              <a:buChar char="v"/>
            </a:pPr>
            <a:r>
              <a:rPr lang="en-US" dirty="0"/>
              <a:t>REGULAR MEETS</a:t>
            </a:r>
          </a:p>
          <a:p>
            <a:pPr marL="1200150" lvl="4" indent="-285750">
              <a:buClr>
                <a:schemeClr val="tx2"/>
              </a:buClr>
              <a:buFont typeface="Wingdings" pitchFamily="2" charset="2"/>
              <a:buChar char="v"/>
            </a:pPr>
            <a:r>
              <a:rPr lang="en-US" dirty="0"/>
              <a:t>CHAMPIONSHIP MEETS</a:t>
            </a:r>
            <a:endParaRPr lang="en-US" sz="2800" dirty="0"/>
          </a:p>
          <a:p>
            <a:pPr marL="457200" indent="-457200">
              <a:buClr>
                <a:schemeClr val="tx2"/>
              </a:buClr>
              <a:buFont typeface="Wingdings 2" pitchFamily="18" charset="2"/>
              <a:buChar char=""/>
            </a:pPr>
            <a:r>
              <a:rPr lang="en-US" sz="2800" dirty="0"/>
              <a:t>CHAMPIONSHIP MEETS</a:t>
            </a:r>
          </a:p>
          <a:p>
            <a:pPr marL="1200150" lvl="2" indent="-285750">
              <a:buClr>
                <a:schemeClr val="tx2"/>
              </a:buClr>
              <a:buFont typeface="Wingdings" pitchFamily="2" charset="2"/>
              <a:buChar char="v"/>
            </a:pPr>
            <a:r>
              <a:rPr lang="en-US" dirty="0"/>
              <a:t>SC - AGE GROUP CHAMPS</a:t>
            </a:r>
          </a:p>
          <a:p>
            <a:pPr marL="1200150" lvl="2" indent="-285750">
              <a:buClr>
                <a:schemeClr val="tx2"/>
              </a:buClr>
              <a:buFont typeface="Wingdings" pitchFamily="2" charset="2"/>
              <a:buChar char="v"/>
            </a:pPr>
            <a:r>
              <a:rPr lang="en-US" dirty="0"/>
              <a:t>SC – SENIOR CHAMPS</a:t>
            </a:r>
          </a:p>
          <a:p>
            <a:pPr marL="1200150" lvl="2" indent="-285750">
              <a:buClr>
                <a:schemeClr val="tx2"/>
              </a:buClr>
              <a:buFont typeface="Wingdings" pitchFamily="2" charset="2"/>
              <a:buChar char="v"/>
            </a:pPr>
            <a:r>
              <a:rPr lang="en-US" dirty="0"/>
              <a:t>LC – AGE GROUP CHAMPS</a:t>
            </a:r>
          </a:p>
          <a:p>
            <a:pPr marL="1200150" lvl="2" indent="-285750">
              <a:buClr>
                <a:schemeClr val="tx2"/>
              </a:buClr>
              <a:buFont typeface="Wingdings" pitchFamily="2" charset="2"/>
              <a:buChar char="v"/>
            </a:pPr>
            <a:r>
              <a:rPr lang="en-US" dirty="0"/>
              <a:t>LC – SENIOR CHAMPS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457200" y="704850"/>
            <a:ext cx="8229600" cy="895350"/>
          </a:xfrm>
        </p:spPr>
        <p:txBody>
          <a:bodyPr anchor="ctr"/>
          <a:lstStyle/>
          <a:p>
            <a:pPr algn="ctr"/>
            <a:r>
              <a:rPr lang="en-US" sz="4800" dirty="0" smtClean="0">
                <a:ln>
                  <a:solidFill>
                    <a:schemeClr val="tx1"/>
                  </a:solidFill>
                </a:ln>
                <a:effectLst>
                  <a:outerShdw blurRad="38100" dist="38100" dir="2700000" algn="tl">
                    <a:srgbClr val="000000">
                      <a:alpha val="43137"/>
                    </a:srgbClr>
                  </a:outerShdw>
                </a:effectLst>
              </a:rPr>
              <a:t>LSC CLUB SEASON USAGE</a:t>
            </a:r>
          </a:p>
        </p:txBody>
      </p:sp>
      <p:sp>
        <p:nvSpPr>
          <p:cNvPr id="31747" name="Rectangle 3"/>
          <p:cNvSpPr>
            <a:spLocks noGrp="1"/>
          </p:cNvSpPr>
          <p:nvPr>
            <p:ph type="body" idx="1"/>
          </p:nvPr>
        </p:nvSpPr>
        <p:spPr>
          <a:xfrm>
            <a:off x="914400" y="1935163"/>
            <a:ext cx="7315200" cy="4237037"/>
          </a:xfrm>
        </p:spPr>
        <p:txBody>
          <a:bodyPr/>
          <a:lstStyle/>
          <a:p>
            <a:r>
              <a:rPr lang="en-US" dirty="0" smtClean="0"/>
              <a:t>Regular Sanctioned Meets</a:t>
            </a:r>
          </a:p>
          <a:p>
            <a:pPr lvl="1">
              <a:buFont typeface="Wingdings" pitchFamily="2" charset="2"/>
              <a:buChar char="v"/>
            </a:pPr>
            <a:r>
              <a:rPr lang="en-US" dirty="0" smtClean="0"/>
              <a:t>Facility with all the timing equipment</a:t>
            </a:r>
          </a:p>
          <a:p>
            <a:pPr lvl="1">
              <a:buFont typeface="Wingdings" pitchFamily="2" charset="2"/>
              <a:buChar char="v"/>
            </a:pPr>
            <a:r>
              <a:rPr lang="en-US" dirty="0" smtClean="0"/>
              <a:t>Pads, Buttons, Cables, and CTS for non-equipped facilities.</a:t>
            </a:r>
          </a:p>
          <a:p>
            <a:pPr lvl="1">
              <a:buFont typeface="Wingdings" pitchFamily="2" charset="2"/>
              <a:buChar char="v"/>
            </a:pPr>
            <a:r>
              <a:rPr lang="en-US" dirty="0" smtClean="0"/>
              <a:t>Back-Up CTS for equipped facilities</a:t>
            </a:r>
          </a:p>
          <a:p>
            <a:r>
              <a:rPr lang="en-US" dirty="0" smtClean="0"/>
              <a:t>Championship Meets</a:t>
            </a:r>
          </a:p>
          <a:p>
            <a:pPr lvl="1">
              <a:buFont typeface="Wingdings" pitchFamily="2" charset="2"/>
              <a:buChar char="v"/>
            </a:pPr>
            <a:r>
              <a:rPr lang="en-US" dirty="0"/>
              <a:t>Facility with all the timing equipment</a:t>
            </a:r>
          </a:p>
          <a:p>
            <a:pPr lvl="1">
              <a:buFont typeface="Wingdings" pitchFamily="2" charset="2"/>
              <a:buChar char="v"/>
            </a:pPr>
            <a:r>
              <a:rPr lang="en-US" dirty="0" smtClean="0"/>
              <a:t>Championship Dry deck Equipment</a:t>
            </a:r>
          </a:p>
          <a:p>
            <a:pPr lvl="1">
              <a:buFont typeface="Wingdings" pitchFamily="2" charset="2"/>
              <a:buChar char="v"/>
            </a:pPr>
            <a:r>
              <a:rPr lang="en-US" dirty="0" smtClean="0"/>
              <a:t>RJP’s for starting blocks</a:t>
            </a:r>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fontScale="90000"/>
          </a:bodyPr>
          <a:lstStyle/>
          <a:p>
            <a:pPr algn="ctr"/>
            <a:r>
              <a:rPr lang="en-US" dirty="0"/>
              <a:t>EQUIPMENT </a:t>
            </a:r>
            <a:r>
              <a:rPr lang="en-US" dirty="0" smtClean="0"/>
              <a:t>USAGE</a:t>
            </a:r>
            <a:br>
              <a:rPr lang="en-US" dirty="0" smtClean="0"/>
            </a:br>
            <a:r>
              <a:rPr lang="en-US" dirty="0" smtClean="0"/>
              <a:t>by DISTRICT   2010-2011</a:t>
            </a:r>
            <a:endParaRPr lang="en-US" dirty="0"/>
          </a:p>
        </p:txBody>
      </p:sp>
      <p:sp>
        <p:nvSpPr>
          <p:cNvPr id="5" name="TextBox 4"/>
          <p:cNvSpPr txBox="1"/>
          <p:nvPr/>
        </p:nvSpPr>
        <p:spPr>
          <a:xfrm>
            <a:off x="914400" y="2057400"/>
            <a:ext cx="7315200" cy="3600986"/>
          </a:xfrm>
          <a:prstGeom prst="rect">
            <a:avLst/>
          </a:prstGeom>
          <a:noFill/>
        </p:spPr>
        <p:txBody>
          <a:bodyPr wrap="square" rtlCol="0">
            <a:spAutoFit/>
          </a:bodyPr>
          <a:lstStyle/>
          <a:p>
            <a:pPr>
              <a:buClr>
                <a:schemeClr val="tx2"/>
              </a:buClr>
              <a:buSzPct val="95000"/>
            </a:pPr>
            <a:endParaRPr lang="en-US" sz="2000" dirty="0" smtClean="0"/>
          </a:p>
          <a:p>
            <a:pPr marL="342900" indent="-342900">
              <a:buClr>
                <a:schemeClr val="tx2"/>
              </a:buClr>
              <a:buSzPct val="95000"/>
              <a:buFont typeface="Wingdings 2" pitchFamily="18" charset="2"/>
              <a:buChar char=""/>
            </a:pPr>
            <a:r>
              <a:rPr lang="en-US" sz="2000" dirty="0" smtClean="0"/>
              <a:t>SE District </a:t>
            </a:r>
          </a:p>
          <a:p>
            <a:pPr marL="742950" lvl="1" indent="-285750">
              <a:buClr>
                <a:schemeClr val="tx2"/>
              </a:buClr>
              <a:buSzPct val="95000"/>
              <a:buFont typeface="Wingdings" pitchFamily="2" charset="2"/>
              <a:buChar char="v"/>
            </a:pPr>
            <a:r>
              <a:rPr lang="en-US" sz="1600" dirty="0" smtClean="0"/>
              <a:t>TOTAL MEETS     					25</a:t>
            </a:r>
          </a:p>
          <a:p>
            <a:pPr marL="742950" lvl="1" indent="-285750">
              <a:buClr>
                <a:schemeClr val="tx2"/>
              </a:buClr>
              <a:buSzPct val="95000"/>
              <a:buFont typeface="Wingdings" pitchFamily="2" charset="2"/>
              <a:buChar char="v"/>
            </a:pPr>
            <a:r>
              <a:rPr lang="en-US" sz="1600" dirty="0" smtClean="0"/>
              <a:t>MEETS WITH EQUIPMENT USAGE			 0 </a:t>
            </a:r>
            <a:endParaRPr lang="en-US" sz="1600" dirty="0"/>
          </a:p>
          <a:p>
            <a:pPr marL="342900" indent="-342900">
              <a:buClr>
                <a:schemeClr val="tx2"/>
              </a:buClr>
              <a:buSzPct val="95000"/>
              <a:buFont typeface="Wingdings 2" pitchFamily="18" charset="2"/>
              <a:buChar char=""/>
            </a:pPr>
            <a:r>
              <a:rPr lang="en-US" sz="2000" dirty="0" smtClean="0"/>
              <a:t>CN District </a:t>
            </a:r>
            <a:endParaRPr lang="en-US" sz="2000" dirty="0"/>
          </a:p>
          <a:p>
            <a:pPr marL="742950" lvl="1" indent="-285750">
              <a:buClr>
                <a:schemeClr val="tx2"/>
              </a:buClr>
              <a:buSzPct val="95000"/>
              <a:buFont typeface="Wingdings" pitchFamily="2" charset="2"/>
              <a:buChar char="v"/>
            </a:pPr>
            <a:r>
              <a:rPr lang="en-US" sz="1600" dirty="0"/>
              <a:t>TOTAL MEETS     					</a:t>
            </a:r>
            <a:r>
              <a:rPr lang="en-US" sz="1600" dirty="0" smtClean="0"/>
              <a:t>12</a:t>
            </a:r>
            <a:endParaRPr lang="en-US" sz="1600" dirty="0"/>
          </a:p>
          <a:p>
            <a:pPr marL="742950" lvl="1" indent="-285750">
              <a:buClr>
                <a:schemeClr val="tx2"/>
              </a:buClr>
              <a:buSzPct val="95000"/>
              <a:buFont typeface="Wingdings" pitchFamily="2" charset="2"/>
              <a:buChar char="v"/>
            </a:pPr>
            <a:r>
              <a:rPr lang="en-US" sz="1600" dirty="0"/>
              <a:t>MEETS WITH EQUIPMENT USAGE			 3</a:t>
            </a:r>
            <a:endParaRPr lang="en-US" sz="2000" dirty="0"/>
          </a:p>
          <a:p>
            <a:pPr marL="342900" indent="-342900">
              <a:buClr>
                <a:schemeClr val="tx2"/>
              </a:buClr>
              <a:buSzPct val="95000"/>
              <a:buFont typeface="Wingdings 2" pitchFamily="18" charset="2"/>
              <a:buChar char=""/>
            </a:pPr>
            <a:r>
              <a:rPr lang="en-US" sz="2000" dirty="0" smtClean="0"/>
              <a:t>NR District </a:t>
            </a:r>
            <a:endParaRPr lang="en-US" sz="2000" dirty="0"/>
          </a:p>
          <a:p>
            <a:pPr marL="742950" lvl="1" indent="-285750">
              <a:buClr>
                <a:schemeClr val="tx2"/>
              </a:buClr>
              <a:buSzPct val="95000"/>
              <a:buFont typeface="Wingdings" pitchFamily="2" charset="2"/>
              <a:buChar char="v"/>
            </a:pPr>
            <a:r>
              <a:rPr lang="en-US" sz="1600" dirty="0"/>
              <a:t>TOTAL MEETS     					</a:t>
            </a:r>
            <a:r>
              <a:rPr lang="en-US" sz="1600" dirty="0" smtClean="0"/>
              <a:t>16</a:t>
            </a:r>
            <a:endParaRPr lang="en-US" sz="1600" dirty="0"/>
          </a:p>
          <a:p>
            <a:pPr marL="742950" lvl="1" indent="-285750">
              <a:buClr>
                <a:schemeClr val="tx2"/>
              </a:buClr>
              <a:buSzPct val="95000"/>
              <a:buFont typeface="Wingdings" pitchFamily="2" charset="2"/>
              <a:buChar char="v"/>
            </a:pPr>
            <a:r>
              <a:rPr lang="en-US" sz="1600" dirty="0"/>
              <a:t>MEETS WITH EQUIPMENT USAGE			</a:t>
            </a:r>
            <a:r>
              <a:rPr lang="en-US" sz="1600" dirty="0" smtClean="0"/>
              <a:t> 2</a:t>
            </a:r>
            <a:endParaRPr lang="en-US" sz="2000" dirty="0"/>
          </a:p>
          <a:p>
            <a:pPr marL="342900" indent="-342900">
              <a:buClr>
                <a:schemeClr val="tx2"/>
              </a:buClr>
              <a:buSzPct val="95000"/>
              <a:buFont typeface="Wingdings 2" pitchFamily="18" charset="2"/>
              <a:buChar char=""/>
            </a:pPr>
            <a:r>
              <a:rPr lang="en-US" sz="2000" dirty="0" smtClean="0"/>
              <a:t>SW District 1 &amp; 2</a:t>
            </a:r>
            <a:endParaRPr lang="en-US" sz="2000" dirty="0"/>
          </a:p>
          <a:p>
            <a:pPr marL="742950" lvl="1" indent="-285750">
              <a:buClr>
                <a:schemeClr val="tx2"/>
              </a:buClr>
              <a:buSzPct val="95000"/>
              <a:buFont typeface="Wingdings" pitchFamily="2" charset="2"/>
              <a:buChar char="v"/>
            </a:pPr>
            <a:r>
              <a:rPr lang="en-US" sz="1600" dirty="0"/>
              <a:t>TOTAL MEETS     					</a:t>
            </a:r>
            <a:r>
              <a:rPr lang="en-US" sz="1600" dirty="0" smtClean="0"/>
              <a:t>21</a:t>
            </a:r>
            <a:endParaRPr lang="en-US" sz="1600" dirty="0"/>
          </a:p>
          <a:p>
            <a:pPr marL="742950" lvl="1" indent="-285750">
              <a:buClr>
                <a:schemeClr val="tx2"/>
              </a:buClr>
              <a:buSzPct val="95000"/>
              <a:buFont typeface="Wingdings" pitchFamily="2" charset="2"/>
              <a:buChar char="v"/>
            </a:pPr>
            <a:r>
              <a:rPr lang="en-US" sz="1600" dirty="0"/>
              <a:t>MEETS WITH EQUIPMENT USAGE		</a:t>
            </a:r>
            <a:r>
              <a:rPr lang="en-US" sz="1600" dirty="0" smtClean="0"/>
              <a:t>         </a:t>
            </a:r>
            <a:r>
              <a:rPr lang="en-US" sz="1600" dirty="0"/>
              <a:t> </a:t>
            </a:r>
            <a:r>
              <a:rPr lang="en-US" sz="1600" dirty="0" smtClean="0"/>
              <a:t>       8</a:t>
            </a:r>
            <a:endParaRPr lang="en-US" sz="1600" dirty="0"/>
          </a:p>
        </p:txBody>
      </p:sp>
    </p:spTree>
    <p:extLst>
      <p:ext uri="{BB962C8B-B14F-4D97-AF65-F5344CB8AC3E}">
        <p14:creationId xmlns:p14="http://schemas.microsoft.com/office/powerpoint/2010/main" val="944435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3" name="TextBox 3"/>
          <p:cNvSpPr txBox="1">
            <a:spLocks noChangeArrowheads="1"/>
          </p:cNvSpPr>
          <p:nvPr/>
        </p:nvSpPr>
        <p:spPr bwMode="auto">
          <a:xfrm>
            <a:off x="1371600" y="914400"/>
            <a:ext cx="6400800" cy="830263"/>
          </a:xfrm>
          <a:prstGeom prst="rect">
            <a:avLst/>
          </a:prstGeom>
          <a:noFill/>
          <a:ln w="9525">
            <a:noFill/>
            <a:miter lim="800000"/>
            <a:headEnd/>
            <a:tailEnd/>
          </a:ln>
        </p:spPr>
        <p:txBody>
          <a:bodyPr>
            <a:spAutoFit/>
          </a:bodyPr>
          <a:lstStyle/>
          <a:p>
            <a:pPr algn="ctr"/>
            <a:r>
              <a:rPr lang="en-US" sz="2400" b="1" dirty="0"/>
              <a:t>LSC FACILITIES EQUIPMENT REQUIREMENTS</a:t>
            </a:r>
          </a:p>
        </p:txBody>
      </p:sp>
      <p:graphicFrame>
        <p:nvGraphicFramePr>
          <p:cNvPr id="5" name="Table 4"/>
          <p:cNvGraphicFramePr>
            <a:graphicFrameLocks noGrp="1"/>
          </p:cNvGraphicFramePr>
          <p:nvPr>
            <p:extLst>
              <p:ext uri="{D42A27DB-BD31-4B8C-83A1-F6EECF244321}">
                <p14:modId xmlns:p14="http://schemas.microsoft.com/office/powerpoint/2010/main" val="793286605"/>
              </p:ext>
            </p:extLst>
          </p:nvPr>
        </p:nvGraphicFramePr>
        <p:xfrm>
          <a:off x="457199" y="2057406"/>
          <a:ext cx="8229601" cy="4114789"/>
        </p:xfrm>
        <a:graphic>
          <a:graphicData uri="http://schemas.openxmlformats.org/drawingml/2006/table">
            <a:tbl>
              <a:tblPr/>
              <a:tblGrid>
                <a:gridCol w="891251"/>
                <a:gridCol w="373284"/>
                <a:gridCol w="752354"/>
                <a:gridCol w="740780"/>
                <a:gridCol w="381965"/>
                <a:gridCol w="717631"/>
                <a:gridCol w="740780"/>
                <a:gridCol w="338560"/>
                <a:gridCol w="428263"/>
                <a:gridCol w="720524"/>
                <a:gridCol w="347240"/>
                <a:gridCol w="567160"/>
                <a:gridCol w="408007"/>
                <a:gridCol w="324091"/>
                <a:gridCol w="497711"/>
              </a:tblGrid>
              <a:tr h="349961">
                <a:tc gridSpan="15">
                  <a:txBody>
                    <a:bodyPr/>
                    <a:lstStyle/>
                    <a:p>
                      <a:pPr algn="ctr" fontAlgn="b"/>
                      <a:r>
                        <a:rPr lang="en-US" sz="1800" b="1" i="0" u="none" strike="noStrike" dirty="0">
                          <a:solidFill>
                            <a:srgbClr val="000000"/>
                          </a:solidFill>
                          <a:effectLst/>
                          <a:latin typeface="Calibri"/>
                        </a:rPr>
                        <a:t>2010-2011 LSC MEET SCHEDULE</a:t>
                      </a:r>
                    </a:p>
                  </a:txBody>
                  <a:tcPr marL="8693" marR="8693" marT="86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8566">
                <a:tc>
                  <a:txBody>
                    <a:bodyPr/>
                    <a:lstStyle/>
                    <a:p>
                      <a:pPr algn="ctr" fontAlgn="ctr"/>
                      <a:r>
                        <a:rPr lang="en-US" sz="1000" b="1" i="0" u="none" strike="noStrike" dirty="0">
                          <a:solidFill>
                            <a:srgbClr val="000099"/>
                          </a:solidFill>
                          <a:effectLst/>
                          <a:latin typeface="Arial"/>
                        </a:rPr>
                        <a:t>Southeast </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000099"/>
                          </a:solidFill>
                          <a:effectLst/>
                          <a:latin typeface="Arial"/>
                        </a:rPr>
                        <a: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99"/>
                          </a:solidFill>
                          <a:effectLst/>
                          <a:latin typeface="Arial"/>
                        </a:rPr>
                        <a:t>facility</a:t>
                      </a:r>
                      <a:endParaRPr lang="en-US" sz="1000" b="1" i="0" u="none" strike="noStrike" dirty="0">
                        <a:solidFill>
                          <a:srgbClr val="000099"/>
                        </a:solidFill>
                        <a:effectLst/>
                        <a:latin typeface="Arial"/>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99"/>
                          </a:solidFill>
                          <a:effectLst/>
                          <a:latin typeface="Arial"/>
                        </a:rPr>
                        <a:t>Central</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99"/>
                          </a:solidFill>
                          <a:effectLst/>
                          <a:latin typeface="Arial"/>
                        </a:rPr>
                        <a: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99"/>
                          </a:solidFill>
                          <a:effectLst/>
                          <a:latin typeface="Arial"/>
                        </a:rPr>
                        <a:t>facility</a:t>
                      </a:r>
                      <a:endParaRPr lang="en-US" sz="1000" b="1" i="0" u="none" strike="noStrike" dirty="0">
                        <a:solidFill>
                          <a:srgbClr val="000099"/>
                        </a:solidFill>
                        <a:effectLst/>
                        <a:latin typeface="Arial"/>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99"/>
                          </a:solidFill>
                          <a:effectLst/>
                          <a:latin typeface="Arial"/>
                        </a:rPr>
                        <a:t>Southwest</a:t>
                      </a:r>
                      <a:br>
                        <a:rPr lang="en-US" sz="1000" b="1" i="0" u="none" strike="noStrike">
                          <a:solidFill>
                            <a:srgbClr val="000099"/>
                          </a:solidFill>
                          <a:effectLst/>
                          <a:latin typeface="Arial"/>
                        </a:rPr>
                      </a:br>
                      <a:r>
                        <a:rPr lang="en-US" sz="1000" b="1" i="0" u="none" strike="noStrike">
                          <a:solidFill>
                            <a:srgbClr val="000099"/>
                          </a:solidFill>
                          <a:effectLst/>
                          <a:latin typeface="Arial"/>
                        </a:rPr>
                        <a:t>1</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99"/>
                          </a:solidFill>
                          <a:effectLst/>
                          <a:latin typeface="Arial"/>
                        </a:rPr>
                        <a: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99"/>
                          </a:solidFill>
                          <a:effectLst/>
                          <a:latin typeface="Arial"/>
                        </a:rPr>
                        <a:t>facility</a:t>
                      </a:r>
                      <a:endParaRPr lang="en-US" sz="1000" b="1" i="0" u="none" strike="noStrike" dirty="0">
                        <a:solidFill>
                          <a:srgbClr val="000099"/>
                        </a:solidFill>
                        <a:effectLst/>
                        <a:latin typeface="Arial"/>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99"/>
                          </a:solidFill>
                          <a:effectLst/>
                          <a:latin typeface="Arial"/>
                        </a:rPr>
                        <a:t>Southwest</a:t>
                      </a:r>
                      <a:br>
                        <a:rPr lang="en-US" sz="1000" b="1" i="0" u="none" strike="noStrike">
                          <a:solidFill>
                            <a:srgbClr val="000099"/>
                          </a:solidFill>
                          <a:effectLst/>
                          <a:latin typeface="Arial"/>
                        </a:rPr>
                      </a:br>
                      <a:r>
                        <a:rPr lang="en-US" sz="1000" b="1" i="0" u="none" strike="noStrike">
                          <a:solidFill>
                            <a:srgbClr val="000099"/>
                          </a:solidFill>
                          <a:effectLst/>
                          <a:latin typeface="Arial"/>
                        </a:rPr>
                        <a:t>2</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99"/>
                          </a:solidFill>
                          <a:effectLst/>
                          <a:latin typeface="Arial"/>
                        </a:rPr>
                        <a: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99"/>
                          </a:solidFill>
                          <a:effectLst/>
                          <a:latin typeface="Arial"/>
                        </a:rPr>
                        <a:t>facility</a:t>
                      </a:r>
                      <a:endParaRPr lang="en-US" sz="1000" b="1" i="0" u="none" strike="noStrike" dirty="0">
                        <a:solidFill>
                          <a:srgbClr val="000099"/>
                        </a:solidFill>
                        <a:effectLst/>
                        <a:latin typeface="Arial"/>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99"/>
                          </a:solidFill>
                          <a:effectLst/>
                          <a:latin typeface="Arial"/>
                        </a:rPr>
                        <a:t>North</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99"/>
                          </a:solidFill>
                          <a:effectLst/>
                          <a:latin typeface="Arial"/>
                        </a:rPr>
                        <a: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99"/>
                          </a:solidFill>
                          <a:effectLst/>
                          <a:latin typeface="Arial"/>
                        </a:rPr>
                        <a:t>facility</a:t>
                      </a:r>
                      <a:endParaRPr lang="en-US" sz="1000" b="1" i="0" u="none" strike="noStrike" dirty="0">
                        <a:solidFill>
                          <a:srgbClr val="000099"/>
                        </a:solidFill>
                        <a:effectLst/>
                        <a:latin typeface="Arial"/>
                      </a:endParaRPr>
                    </a:p>
                  </a:txBody>
                  <a:tcPr marL="8693" marR="8693" marT="86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0797">
                <a:tc>
                  <a:txBody>
                    <a:bodyPr/>
                    <a:lstStyle/>
                    <a:p>
                      <a:pPr algn="ctr" fontAlgn="ctr"/>
                      <a:r>
                        <a:rPr lang="en-US" sz="900" b="1" i="0" u="none" strike="noStrike">
                          <a:solidFill>
                            <a:srgbClr val="000000"/>
                          </a:solidFill>
                          <a:effectLst/>
                          <a:latin typeface="Arial"/>
                        </a:rPr>
                        <a:t>CGBD</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6</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FEAC/B-MAC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900" b="1" i="0" u="none" strike="noStrike">
                          <a:solidFill>
                            <a:srgbClr val="000000"/>
                          </a:solidFill>
                          <a:effectLst/>
                          <a:latin typeface="Arial"/>
                        </a:rPr>
                        <a:t>BAC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2</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BSRC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ACST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BASS</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2</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WFS</a:t>
                      </a:r>
                    </a:p>
                  </a:txBody>
                  <a:tcPr marL="8693" marR="8693" marT="86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194422">
                <a:tc>
                  <a:txBody>
                    <a:bodyPr/>
                    <a:lstStyle/>
                    <a:p>
                      <a:pPr algn="ctr" fontAlgn="ctr"/>
                      <a:r>
                        <a:rPr lang="en-US" sz="900" b="1" i="0" u="none" strike="noStrike">
                          <a:solidFill>
                            <a:srgbClr val="000000"/>
                          </a:solidFill>
                          <a:effectLst/>
                          <a:latin typeface="Arial"/>
                        </a:rPr>
                        <a:t>OBX</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1</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a:rPr>
                        <a:t>B-MAC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900" b="1" i="0" u="none" strike="noStrike">
                          <a:solidFill>
                            <a:srgbClr val="000000"/>
                          </a:solidFill>
                          <a:effectLst/>
                          <a:latin typeface="Arial"/>
                        </a:rPr>
                        <a:t>DC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CAST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PWSC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2</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CHINN</a:t>
                      </a:r>
                    </a:p>
                  </a:txBody>
                  <a:tcPr marL="8693" marR="8693" marT="86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94422">
                <a:tc>
                  <a:txBody>
                    <a:bodyPr/>
                    <a:lstStyle/>
                    <a:p>
                      <a:pPr algn="ctr" fontAlgn="ctr"/>
                      <a:r>
                        <a:rPr lang="en-US" sz="900" b="1" i="0" u="none" strike="noStrike">
                          <a:solidFill>
                            <a:srgbClr val="000000"/>
                          </a:solidFill>
                          <a:effectLst/>
                          <a:latin typeface="Arial"/>
                        </a:rPr>
                        <a:t>ODAC</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6</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a:rPr>
                        <a:t>GBS-RC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900" b="1" i="0" u="none" strike="noStrike">
                          <a:solidFill>
                            <a:srgbClr val="000000"/>
                          </a:solidFill>
                          <a:effectLst/>
                          <a:latin typeface="Arial"/>
                        </a:rPr>
                        <a:t>NOVA</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9</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NOVA</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CCA</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2</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a:rPr>
                        <a:t>CAC-NCS</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900" b="1" i="0" u="none" strike="noStrike">
                          <a:solidFill>
                            <a:srgbClr val="000000"/>
                          </a:solidFill>
                          <a:effectLst/>
                          <a:latin typeface="Arial"/>
                        </a:rPr>
                        <a:t>QDD</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4</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GMU-FC</a:t>
                      </a:r>
                    </a:p>
                  </a:txBody>
                  <a:tcPr marL="8693" marR="8693" marT="86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320797">
                <a:tc>
                  <a:txBody>
                    <a:bodyPr/>
                    <a:lstStyle/>
                    <a:p>
                      <a:pPr algn="ctr" fontAlgn="ctr"/>
                      <a:r>
                        <a:rPr lang="en-US" sz="900" b="1" i="0" u="none" strike="noStrike">
                          <a:solidFill>
                            <a:srgbClr val="000000"/>
                          </a:solidFill>
                          <a:effectLst/>
                          <a:latin typeface="Arial"/>
                        </a:rPr>
                        <a:t>SEVA</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5</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B-MAC/FEAC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900" b="1" i="0" u="none" strike="noStrike">
                          <a:solidFill>
                            <a:srgbClr val="000000"/>
                          </a:solidFill>
                          <a:effectLst/>
                          <a:latin typeface="Arial"/>
                        </a:rPr>
                        <a:t>QSTS</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CYAC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RAPP</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422">
                <a:tc>
                  <a:txBody>
                    <a:bodyPr/>
                    <a:lstStyle/>
                    <a:p>
                      <a:pPr algn="ctr" fontAlgn="ctr"/>
                      <a:r>
                        <a:rPr lang="en-US" sz="900" b="1" i="0" u="none" strike="noStrike">
                          <a:solidFill>
                            <a:srgbClr val="000000"/>
                          </a:solidFill>
                          <a:effectLst/>
                          <a:latin typeface="Arial"/>
                        </a:rPr>
                        <a:t>TAC</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3</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ODU</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900" b="1" i="0" u="none" strike="noStrike">
                          <a:solidFill>
                            <a:srgbClr val="000000"/>
                          </a:solidFill>
                          <a:effectLst/>
                          <a:latin typeface="Arial"/>
                        </a:rPr>
                        <a:t>PSDN</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1</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ACAC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FUAC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RAYS</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2</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SMHS/</a:t>
                      </a:r>
                    </a:p>
                  </a:txBody>
                  <a:tcPr marL="8693" marR="8693" marT="86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194422">
                <a:tc>
                  <a:txBody>
                    <a:bodyPr/>
                    <a:lstStyle/>
                    <a:p>
                      <a:pPr algn="ctr" fontAlgn="ctr"/>
                      <a:r>
                        <a:rPr lang="en-US" sz="900" b="1" i="0" u="none" strike="noStrike">
                          <a:solidFill>
                            <a:srgbClr val="000000"/>
                          </a:solidFill>
                          <a:effectLst/>
                          <a:latin typeface="Arial"/>
                        </a:rPr>
                        <a:t>TCAC</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RACE</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GATR</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3</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SML/GAC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a:solidFill>
                            <a:srgbClr val="000000"/>
                          </a:solidFill>
                          <a:effectLst/>
                          <a:latin typeface="Arial"/>
                        </a:rPr>
                        <a:t>RPST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SMHS </a:t>
                      </a:r>
                    </a:p>
                  </a:txBody>
                  <a:tcPr marL="8693" marR="8693" marT="86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194422">
                <a:tc>
                  <a:txBody>
                    <a:bodyPr/>
                    <a:lstStyle/>
                    <a:p>
                      <a:pPr algn="ctr" fontAlgn="ctr"/>
                      <a:r>
                        <a:rPr lang="en-US" sz="900" b="1" i="0" u="none" strike="noStrike">
                          <a:solidFill>
                            <a:srgbClr val="000000"/>
                          </a:solidFill>
                          <a:effectLst/>
                          <a:latin typeface="Arial"/>
                        </a:rPr>
                        <a:t>TIDE</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1</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a:rPr>
                        <a:t>FRC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Arial"/>
                        </a:rPr>
                        <a:t>VACS</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GRTD</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SHKS</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2</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GMU-FC</a:t>
                      </a:r>
                    </a:p>
                  </a:txBody>
                  <a:tcPr marL="8693" marR="8693" marT="86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194422">
                <a:tc>
                  <a:txBody>
                    <a:bodyPr/>
                    <a:lstStyle/>
                    <a:p>
                      <a:pPr algn="ctr" fontAlgn="ctr"/>
                      <a:r>
                        <a:rPr lang="en-US" sz="900" b="1" i="0" u="none" strike="noStrike">
                          <a:solidFill>
                            <a:srgbClr val="000000"/>
                          </a:solidFill>
                          <a:effectLst/>
                          <a:latin typeface="Arial"/>
                        </a:rPr>
                        <a:t>VYAC</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YGR</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HA</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STAT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422">
                <a:tc>
                  <a:txBody>
                    <a:bodyPr/>
                    <a:lstStyle/>
                    <a:p>
                      <a:pPr algn="ctr" fontAlgn="ctr"/>
                      <a:r>
                        <a:rPr lang="en-US" sz="900" b="1" i="0" u="none" strike="noStrike">
                          <a:solidFill>
                            <a:srgbClr val="000000"/>
                          </a:solidFill>
                          <a:effectLst/>
                          <a:latin typeface="Arial"/>
                        </a:rPr>
                        <a:t>WAC</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3</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FEAC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HOKI</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6</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a:rPr>
                        <a:t>CAC-VT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en-US" sz="900" b="1" i="0" u="none" strike="noStrike">
                          <a:solidFill>
                            <a:srgbClr val="000000"/>
                          </a:solidFill>
                          <a:effectLst/>
                          <a:latin typeface="Arial"/>
                        </a:rPr>
                        <a:t>TSU</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422">
                <a:tc>
                  <a:txBody>
                    <a:bodyPr/>
                    <a:lstStyle/>
                    <a:p>
                      <a:pPr algn="ctr" fontAlgn="ctr"/>
                      <a:r>
                        <a:rPr lang="en-US" sz="1000" b="0" i="0" u="none" strike="noStrike">
                          <a:solidFill>
                            <a:srgbClr val="000000"/>
                          </a:solidFill>
                          <a:effectLst/>
                          <a:latin typeface="Calibri"/>
                        </a:rPr>
                        <a:t> </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LASO</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VAST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JMU</a:t>
                      </a:r>
                    </a:p>
                  </a:txBody>
                  <a:tcPr marL="8693" marR="8693" marT="86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194422">
                <a:tc>
                  <a:txBody>
                    <a:bodyPr/>
                    <a:lstStyle/>
                    <a:p>
                      <a:pPr algn="ctr" fontAlgn="ctr"/>
                      <a:r>
                        <a:rPr lang="en-US" sz="1000" b="0" i="0" u="none" strike="noStrike">
                          <a:solidFill>
                            <a:srgbClr val="000000"/>
                          </a:solidFill>
                          <a:effectLst/>
                          <a:latin typeface="Calibri"/>
                        </a:rPr>
                        <a:t> </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LY</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5</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J-YMCA</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Arial"/>
                        </a:rPr>
                        <a:t>VSTP</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WARE</a:t>
                      </a:r>
                    </a:p>
                  </a:txBody>
                  <a:tcPr marL="8693" marR="8693" marT="86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r>
              <a:tr h="194422">
                <a:tc>
                  <a:txBody>
                    <a:bodyPr/>
                    <a:lstStyle/>
                    <a:p>
                      <a:pPr algn="ctr" fontAlgn="ctr"/>
                      <a:r>
                        <a:rPr lang="en-US" sz="900" b="0" i="0" u="none" strike="noStrike">
                          <a:solidFill>
                            <a:srgbClr val="000000"/>
                          </a:solidFill>
                          <a:effectLst/>
                          <a:latin typeface="Arial"/>
                        </a:rPr>
                        <a:t> </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3">
                  <a:txBody>
                    <a:bodyPr/>
                    <a:lstStyle/>
                    <a:p>
                      <a:pPr algn="l" fontAlgn="ctr"/>
                      <a:r>
                        <a:rPr lang="en-US" sz="900" b="1" i="0" u="none" strike="noStrike">
                          <a:solidFill>
                            <a:srgbClr val="000000"/>
                          </a:solidFill>
                          <a:effectLst/>
                          <a:latin typeface="Arial"/>
                        </a:rPr>
                        <a:t>USES VSI EQUIPMENT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SCAT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WST</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WST</a:t>
                      </a:r>
                    </a:p>
                  </a:txBody>
                  <a:tcPr marL="8693" marR="8693" marT="86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94422">
                <a:tc>
                  <a:txBody>
                    <a:bodyPr/>
                    <a:lstStyle/>
                    <a:p>
                      <a:pPr algn="l" fontAlgn="ctr"/>
                      <a:r>
                        <a:rPr lang="en-US" sz="1000" b="0" i="0" u="none" strike="noStrike">
                          <a:solidFill>
                            <a:srgbClr val="000000"/>
                          </a:solidFill>
                          <a:effectLst/>
                          <a:latin typeface="Calibri"/>
                        </a:rPr>
                        <a:t> </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gridSpan="4">
                  <a:txBody>
                    <a:bodyPr/>
                    <a:lstStyle/>
                    <a:p>
                      <a:pPr algn="l" fontAlgn="ctr"/>
                      <a:r>
                        <a:rPr lang="en-US" sz="1000" b="1" i="0" u="none" strike="noStrike" dirty="0">
                          <a:solidFill>
                            <a:srgbClr val="000000"/>
                          </a:solidFill>
                          <a:effectLst/>
                          <a:latin typeface="Calibri"/>
                        </a:rPr>
                        <a:t>NO VSI </a:t>
                      </a:r>
                      <a:r>
                        <a:rPr lang="en-US" sz="1000" b="1" i="0" u="none" strike="noStrike" dirty="0" smtClean="0">
                          <a:solidFill>
                            <a:srgbClr val="000000"/>
                          </a:solidFill>
                          <a:effectLst/>
                          <a:latin typeface="Calibri"/>
                        </a:rPr>
                        <a:t> EQUIPMENT </a:t>
                      </a:r>
                      <a:r>
                        <a:rPr lang="en-US" sz="1000" b="1" i="0" u="none" strike="noStrike" dirty="0">
                          <a:solidFill>
                            <a:srgbClr val="000000"/>
                          </a:solidFill>
                          <a:effectLst/>
                          <a:latin typeface="Calibri"/>
                        </a:rPr>
                        <a:t>REQUIRED</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SMAC</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2</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W-YMCA</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422">
                <a:tc>
                  <a:txBody>
                    <a:bodyPr/>
                    <a:lstStyle/>
                    <a:p>
                      <a:pPr algn="l" fontAlgn="ctr"/>
                      <a:r>
                        <a:rPr lang="en-US" sz="1000" b="0" i="0" u="none" strike="noStrike">
                          <a:solidFill>
                            <a:srgbClr val="000000"/>
                          </a:solidFill>
                          <a:effectLst/>
                          <a:latin typeface="Calibri"/>
                        </a:rPr>
                        <a:t> </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3">
                  <a:txBody>
                    <a:bodyPr/>
                    <a:lstStyle/>
                    <a:p>
                      <a:pPr algn="l" fontAlgn="ctr"/>
                      <a:r>
                        <a:rPr lang="en-US" sz="1000" b="1" i="0" u="none" strike="noStrike">
                          <a:solidFill>
                            <a:srgbClr val="000000"/>
                          </a:solidFill>
                          <a:effectLst/>
                          <a:latin typeface="Calibri"/>
                        </a:rPr>
                        <a:t>NOT SURE</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STRM</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2</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TCP</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4422">
                <a:tc>
                  <a:txBody>
                    <a:bodyPr/>
                    <a:lstStyle/>
                    <a:p>
                      <a:pPr algn="l" fontAlgn="b"/>
                      <a:r>
                        <a:rPr lang="en-US" sz="1000" b="0" i="0" u="none" strike="noStrike">
                          <a:solidFill>
                            <a:srgbClr val="000000"/>
                          </a:solidFill>
                          <a:effectLst/>
                          <a:latin typeface="Calibri"/>
                        </a:rPr>
                        <a:t> </a:t>
                      </a:r>
                    </a:p>
                  </a:txBody>
                  <a:tcPr marL="8693" marR="8693" marT="869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SVFY</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1</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Arial"/>
                        </a:rPr>
                        <a:t>SVFY</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182">
                <a:tc>
                  <a:txBody>
                    <a:bodyPr/>
                    <a:lstStyle/>
                    <a:p>
                      <a:pPr algn="r" fontAlgn="ctr"/>
                      <a:r>
                        <a:rPr lang="en-US" sz="1100" b="1" i="0" u="none" strike="noStrike">
                          <a:solidFill>
                            <a:srgbClr val="000000"/>
                          </a:solidFill>
                          <a:effectLst/>
                          <a:latin typeface="Calibri"/>
                        </a:rPr>
                        <a:t>TOTALS</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Calibri"/>
                        </a:rPr>
                        <a:t>1/25</a:t>
                      </a:r>
                      <a:endParaRPr lang="en-US" sz="1100" b="1" i="0" u="none" strike="noStrike" dirty="0">
                        <a:solidFill>
                          <a:srgbClr val="000000"/>
                        </a:solidFill>
                        <a:effectLst/>
                        <a:latin typeface="Calibri"/>
                      </a:endParaRP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a:rPr>
                        <a:t>2/12</a:t>
                      </a:r>
                      <a:endParaRPr lang="en-US" sz="1100" b="1" i="0" u="none" strike="noStrike" dirty="0">
                        <a:solidFill>
                          <a:srgbClr val="000000"/>
                        </a:solidFill>
                        <a:effectLst/>
                        <a:latin typeface="Calibri"/>
                      </a:endParaRP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a:rPr>
                        <a:t>3/21</a:t>
                      </a:r>
                      <a:endParaRPr lang="en-US" sz="1100" b="1" i="0" u="none" strike="noStrike" dirty="0">
                        <a:solidFill>
                          <a:srgbClr val="000000"/>
                        </a:solidFill>
                        <a:effectLst/>
                        <a:latin typeface="Calibri"/>
                      </a:endParaRP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smtClean="0">
                          <a:solidFill>
                            <a:srgbClr val="000000"/>
                          </a:solidFill>
                          <a:effectLst/>
                          <a:latin typeface="Calibri"/>
                        </a:rPr>
                        <a:t>2/16</a:t>
                      </a:r>
                      <a:endParaRPr lang="en-US" sz="1100" b="1" i="0" u="none" strike="noStrike">
                        <a:solidFill>
                          <a:srgbClr val="000000"/>
                        </a:solidFill>
                        <a:effectLst/>
                        <a:latin typeface="Calibri"/>
                      </a:endParaRPr>
                    </a:p>
                  </a:txBody>
                  <a:tcPr marL="8693" marR="8693" marT="86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 </a:t>
                      </a:r>
                    </a:p>
                  </a:txBody>
                  <a:tcPr marL="8693" marR="8693" marT="869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advTm="8000">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9119</TotalTime>
  <Words>1362</Words>
  <Application>Microsoft Office PowerPoint</Application>
  <PresentationFormat>On-screen Show (4:3)</PresentationFormat>
  <Paragraphs>546</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Flow</vt:lpstr>
      <vt:lpstr>Worksheet</vt:lpstr>
      <vt:lpstr>VSI Equipment Inventory</vt:lpstr>
      <vt:lpstr>VSI Mission</vt:lpstr>
      <vt:lpstr>Equipment Mission</vt:lpstr>
      <vt:lpstr>TOPICS of DISCUSSION</vt:lpstr>
      <vt:lpstr>Current Conditions  and  Usage</vt:lpstr>
      <vt:lpstr>EQUIPMENT USAGE</vt:lpstr>
      <vt:lpstr>LSC CLUB SEASON USAGE</vt:lpstr>
      <vt:lpstr>EQUIPMENT USAGE by DISTRICT   2010-2011</vt:lpstr>
      <vt:lpstr>PowerPoint Presentation</vt:lpstr>
      <vt:lpstr>NON-VSI USAGE</vt:lpstr>
      <vt:lpstr>EQUIPMENT USAGE Non-VSI MEETS   2010 Summer and High School Meets</vt:lpstr>
      <vt:lpstr>CHAMPIONSHIP MEETS</vt:lpstr>
      <vt:lpstr>   Immediate             Concerns  and  Requirements</vt:lpstr>
      <vt:lpstr>MISSION STATMENT</vt:lpstr>
      <vt:lpstr>EQUIPMENT LISTS</vt:lpstr>
      <vt:lpstr>CHAMPIONSHIP LIST</vt:lpstr>
      <vt:lpstr>MANAGEMENT TASKS</vt:lpstr>
      <vt:lpstr>Future Requirements  and  Acquisitions</vt:lpstr>
      <vt:lpstr>DOLPHIN WATCHES</vt:lpstr>
      <vt:lpstr>RELAY JUDGING PADS</vt:lpstr>
      <vt:lpstr>CTS TIMER SYSTEM</vt:lpstr>
      <vt:lpstr>Directions  and  Decisions</vt:lpstr>
      <vt:lpstr>NEXT STEPS</vt:lpstr>
      <vt:lpstr>Appendix</vt:lpstr>
      <vt:lpstr>2011 VSI EQUIPMENT INVERNTORY</vt:lpstr>
      <vt:lpstr>2011 VSI EQUIPMENT INVERNTORY</vt:lpstr>
      <vt:lpstr>EQUIPMENT COSTS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VSI Equipment Inventory</dc:title>
  <dc:creator>Jill</dc:creator>
  <cp:lastModifiedBy>PCE LTD</cp:lastModifiedBy>
  <cp:revision>306</cp:revision>
  <cp:lastPrinted>2011-04-16T00:08:29Z</cp:lastPrinted>
  <dcterms:created xsi:type="dcterms:W3CDTF">2011-04-05T05:19:03Z</dcterms:created>
  <dcterms:modified xsi:type="dcterms:W3CDTF">2011-04-16T19:49:39Z</dcterms:modified>
</cp:coreProperties>
</file>